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charts/chart4.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79" r:id="rId3"/>
    <p:sldId id="258" r:id="rId4"/>
    <p:sldId id="266" r:id="rId5"/>
    <p:sldId id="267" r:id="rId6"/>
    <p:sldId id="268" r:id="rId7"/>
    <p:sldId id="269" r:id="rId8"/>
    <p:sldId id="274" r:id="rId9"/>
    <p:sldId id="281" r:id="rId10"/>
    <p:sldId id="283" r:id="rId11"/>
    <p:sldId id="286" r:id="rId12"/>
    <p:sldId id="288" r:id="rId13"/>
    <p:sldId id="287" r:id="rId14"/>
    <p:sldId id="277"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5DDC3E75-1FAB-430F-BEA4-488D2673B149}">
          <p14:sldIdLst>
            <p14:sldId id="256"/>
            <p14:sldId id="279"/>
            <p14:sldId id="258"/>
            <p14:sldId id="266"/>
            <p14:sldId id="267"/>
            <p14:sldId id="268"/>
            <p14:sldId id="269"/>
            <p14:sldId id="274"/>
            <p14:sldId id="281"/>
            <p14:sldId id="283"/>
            <p14:sldId id="286"/>
            <p14:sldId id="288"/>
            <p14:sldId id="287"/>
            <p14:sldId id="27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3" d="100"/>
          <a:sy n="73" d="100"/>
        </p:scale>
        <p:origin x="77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oleObject" Target="../embeddings/oleObject1.bin"/></Relationships>
</file>

<file path=ppt/charts/_rels/chart2.xml.rels><?xml version="1.0" encoding="UTF-8" standalone="yes"?>
<Relationships xmlns="http://schemas.openxmlformats.org/package/2006/relationships"><Relationship Id="rId1" Type="http://schemas.openxmlformats.org/officeDocument/2006/relationships/oleObject" Target="../embeddings/oleObject2.bin"/></Relationships>
</file>

<file path=ppt/charts/_rels/chart3.xml.rels><?xml version="1.0" encoding="UTF-8" standalone="yes"?>
<Relationships xmlns="http://schemas.openxmlformats.org/package/2006/relationships"><Relationship Id="rId1" Type="http://schemas.openxmlformats.org/officeDocument/2006/relationships/oleObject" Target="../embeddings/oleObject3.bin"/></Relationships>
</file>

<file path=ppt/charts/_rels/chart4.xml.rels><?xml version="1.0" encoding="UTF-8" standalone="yes"?>
<Relationships xmlns="http://schemas.openxmlformats.org/package/2006/relationships"><Relationship Id="rId1" Type="http://schemas.openxmlformats.org/officeDocument/2006/relationships/oleObject" Target="../embeddings/oleObject4.bin"/></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r>
              <a:rPr lang="en-GB">
                <a:solidFill>
                  <a:schemeClr val="tx1"/>
                </a:solidFill>
              </a:rPr>
              <a:t>What is your age-group?</a:t>
            </a:r>
          </a:p>
        </c:rich>
      </c:tx>
      <c:overlay val="0"/>
    </c:title>
    <c:autoTitleDeleted val="0"/>
    <c:plotArea>
      <c:layout>
        <c:manualLayout>
          <c:layoutTarget val="inner"/>
          <c:xMode val="edge"/>
          <c:yMode val="edge"/>
          <c:x val="0.11815275527782906"/>
          <c:y val="0.19817235414332207"/>
          <c:w val="0.68511000747612827"/>
          <c:h val="0.6354872044305615"/>
        </c:manualLayout>
      </c:layout>
      <c:barChart>
        <c:barDir val="col"/>
        <c:grouping val="clustered"/>
        <c:varyColors val="0"/>
        <c:ser>
          <c:idx val="0"/>
          <c:order val="0"/>
          <c:tx>
            <c:strRef>
              <c:f>'[Survey of SCONUL BAME staff.xlsx]Question 2'!$B$3</c:f>
              <c:strCache>
                <c:ptCount val="1"/>
                <c:pt idx="0">
                  <c:v>Responses</c:v>
                </c:pt>
              </c:strCache>
            </c:strRef>
          </c:tx>
          <c:spPr>
            <a:solidFill>
              <a:schemeClr val="accent1"/>
            </a:solidFill>
            <a:ln>
              <a:prstDash val="solid"/>
            </a:ln>
          </c:spPr>
          <c:invertIfNegative val="0"/>
          <c:cat>
            <c:strRef>
              <c:f>'[Survey of SCONUL BAME staff.xlsx]Question 2'!$A$4:$A$9</c:f>
              <c:strCache>
                <c:ptCount val="6"/>
                <c:pt idx="0">
                  <c:v>Under 25</c:v>
                </c:pt>
                <c:pt idx="1">
                  <c:v>26-35</c:v>
                </c:pt>
                <c:pt idx="2">
                  <c:v>36-45</c:v>
                </c:pt>
                <c:pt idx="3">
                  <c:v>46-55</c:v>
                </c:pt>
                <c:pt idx="4">
                  <c:v>56-65</c:v>
                </c:pt>
                <c:pt idx="5">
                  <c:v>66 or over</c:v>
                </c:pt>
              </c:strCache>
            </c:strRef>
          </c:cat>
          <c:val>
            <c:numRef>
              <c:f>'[Survey of SCONUL BAME staff.xlsx]Question 2'!$B$4:$B$9</c:f>
              <c:numCache>
                <c:formatCode>0.00%</c:formatCode>
                <c:ptCount val="6"/>
                <c:pt idx="0">
                  <c:v>5.4899999999999997E-2</c:v>
                </c:pt>
                <c:pt idx="1">
                  <c:v>0.26740000000000003</c:v>
                </c:pt>
                <c:pt idx="2">
                  <c:v>0.28570000000000001</c:v>
                </c:pt>
                <c:pt idx="3">
                  <c:v>0.24179999999999999</c:v>
                </c:pt>
                <c:pt idx="4">
                  <c:v>0.13189999999999999</c:v>
                </c:pt>
                <c:pt idx="5">
                  <c:v>1.83E-2</c:v>
                </c:pt>
              </c:numCache>
            </c:numRef>
          </c:val>
          <c:extLst>
            <c:ext xmlns:c16="http://schemas.microsoft.com/office/drawing/2014/chart" uri="{C3380CC4-5D6E-409C-BE32-E72D297353CC}">
              <c16:uniqueId val="{00000000-EF0B-4B4D-804A-2E98B8AD2C62}"/>
            </c:ext>
          </c:extLst>
        </c:ser>
        <c:dLbls>
          <c:showLegendKey val="0"/>
          <c:showVal val="0"/>
          <c:showCatName val="0"/>
          <c:showSerName val="0"/>
          <c:showPercent val="0"/>
          <c:showBubbleSize val="0"/>
        </c:dLbls>
        <c:gapWidth val="150"/>
        <c:axId val="229043848"/>
        <c:axId val="229181952"/>
      </c:barChart>
      <c:valAx>
        <c:axId val="229181952"/>
        <c:scaling>
          <c:orientation val="minMax"/>
        </c:scaling>
        <c:delete val="0"/>
        <c:axPos val="l"/>
        <c:majorGridlines/>
        <c:numFmt formatCode="0.00%" sourceLinked="1"/>
        <c:majorTickMark val="out"/>
        <c:minorTickMark val="none"/>
        <c:tickLblPos val="nextTo"/>
        <c:txPr>
          <a:bodyPr/>
          <a:lstStyle/>
          <a:p>
            <a:pPr>
              <a:defRPr>
                <a:solidFill>
                  <a:schemeClr val="tx1"/>
                </a:solidFill>
              </a:defRPr>
            </a:pPr>
            <a:endParaRPr lang="en-US"/>
          </a:p>
        </c:txPr>
        <c:crossAx val="229043848"/>
        <c:crosses val="autoZero"/>
        <c:crossBetween val="between"/>
      </c:valAx>
      <c:catAx>
        <c:axId val="229043848"/>
        <c:scaling>
          <c:orientation val="minMax"/>
        </c:scaling>
        <c:delete val="0"/>
        <c:axPos val="b"/>
        <c:numFmt formatCode="General" sourceLinked="1"/>
        <c:majorTickMark val="out"/>
        <c:minorTickMark val="none"/>
        <c:tickLblPos val="nextTo"/>
        <c:txPr>
          <a:bodyPr/>
          <a:lstStyle/>
          <a:p>
            <a:pPr>
              <a:defRPr>
                <a:solidFill>
                  <a:schemeClr val="tx1"/>
                </a:solidFill>
              </a:defRPr>
            </a:pPr>
            <a:endParaRPr lang="en-US"/>
          </a:p>
        </c:txPr>
        <c:crossAx val="229181952"/>
        <c:crosses val="autoZero"/>
        <c:auto val="0"/>
        <c:lblAlgn val="ctr"/>
        <c:lblOffset val="100"/>
        <c:noMultiLvlLbl val="0"/>
      </c:catAx>
    </c:plotArea>
    <c:legend>
      <c:legendPos val="r"/>
      <c:overlay val="0"/>
      <c:txPr>
        <a:bodyPr/>
        <a:lstStyle/>
        <a:p>
          <a:pPr>
            <a:defRPr>
              <a:solidFill>
                <a:schemeClr val="tx1"/>
              </a:solidFill>
            </a:defRPr>
          </a:pPr>
          <a:endParaRPr lang="en-US"/>
        </a:p>
      </c:txPr>
    </c:legend>
    <c:plotVisOnly val="0"/>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r>
              <a:rPr lang="en-GB" b="0">
                <a:solidFill>
                  <a:srgbClr val="002060"/>
                </a:solidFill>
                <a:latin typeface="+mn-lt"/>
              </a:rPr>
              <a:t>Have you ever experienced racial discrimination at work either from a co-worker or service user or both?</a:t>
            </a:r>
          </a:p>
        </c:rich>
      </c:tx>
      <c:overlay val="0"/>
    </c:title>
    <c:autoTitleDeleted val="0"/>
    <c:plotArea>
      <c:layout/>
      <c:barChart>
        <c:barDir val="col"/>
        <c:grouping val="clustered"/>
        <c:varyColors val="0"/>
        <c:ser>
          <c:idx val="0"/>
          <c:order val="0"/>
          <c:tx>
            <c:strRef>
              <c:f>'[Survey of SCONUL BAME staff.xlsx]Question 12'!$B$3</c:f>
              <c:strCache>
                <c:ptCount val="1"/>
                <c:pt idx="0">
                  <c:v>Responses</c:v>
                </c:pt>
              </c:strCache>
            </c:strRef>
          </c:tx>
          <c:spPr>
            <a:solidFill>
              <a:schemeClr val="accent2"/>
            </a:solidFill>
            <a:ln>
              <a:prstDash val="solid"/>
            </a:ln>
          </c:spPr>
          <c:invertIfNegative val="0"/>
          <c:cat>
            <c:strRef>
              <c:f>'[Survey of SCONUL BAME staff.xlsx]Question 12'!$A$4:$A$5</c:f>
              <c:strCache>
                <c:ptCount val="2"/>
                <c:pt idx="0">
                  <c:v>Yes</c:v>
                </c:pt>
                <c:pt idx="1">
                  <c:v>No</c:v>
                </c:pt>
              </c:strCache>
            </c:strRef>
          </c:cat>
          <c:val>
            <c:numRef>
              <c:f>'[Survey of SCONUL BAME staff.xlsx]Question 12'!$B$4:$B$5</c:f>
              <c:numCache>
                <c:formatCode>0.00%</c:formatCode>
                <c:ptCount val="2"/>
                <c:pt idx="0">
                  <c:v>0.44080000000000003</c:v>
                </c:pt>
                <c:pt idx="1">
                  <c:v>0.55920000000000003</c:v>
                </c:pt>
              </c:numCache>
            </c:numRef>
          </c:val>
          <c:extLst>
            <c:ext xmlns:c16="http://schemas.microsoft.com/office/drawing/2014/chart" uri="{C3380CC4-5D6E-409C-BE32-E72D297353CC}">
              <c16:uniqueId val="{00000000-8DCD-4E5F-A641-1D8D600B2F42}"/>
            </c:ext>
          </c:extLst>
        </c:ser>
        <c:dLbls>
          <c:showLegendKey val="0"/>
          <c:showVal val="0"/>
          <c:showCatName val="0"/>
          <c:showSerName val="0"/>
          <c:showPercent val="0"/>
          <c:showBubbleSize val="0"/>
        </c:dLbls>
        <c:gapWidth val="150"/>
        <c:axId val="229045808"/>
        <c:axId val="229045416"/>
      </c:barChart>
      <c:valAx>
        <c:axId val="229045416"/>
        <c:scaling>
          <c:orientation val="minMax"/>
        </c:scaling>
        <c:delete val="0"/>
        <c:axPos val="l"/>
        <c:majorGridlines/>
        <c:numFmt formatCode="0.00%" sourceLinked="1"/>
        <c:majorTickMark val="out"/>
        <c:minorTickMark val="none"/>
        <c:tickLblPos val="nextTo"/>
        <c:txPr>
          <a:bodyPr/>
          <a:lstStyle/>
          <a:p>
            <a:pPr>
              <a:defRPr>
                <a:solidFill>
                  <a:schemeClr val="tx1"/>
                </a:solidFill>
              </a:defRPr>
            </a:pPr>
            <a:endParaRPr lang="en-US"/>
          </a:p>
        </c:txPr>
        <c:crossAx val="229045808"/>
        <c:crosses val="autoZero"/>
        <c:crossBetween val="between"/>
      </c:valAx>
      <c:catAx>
        <c:axId val="229045808"/>
        <c:scaling>
          <c:orientation val="minMax"/>
        </c:scaling>
        <c:delete val="0"/>
        <c:axPos val="b"/>
        <c:numFmt formatCode="General" sourceLinked="1"/>
        <c:majorTickMark val="out"/>
        <c:minorTickMark val="none"/>
        <c:tickLblPos val="nextTo"/>
        <c:txPr>
          <a:bodyPr/>
          <a:lstStyle/>
          <a:p>
            <a:pPr>
              <a:defRPr>
                <a:solidFill>
                  <a:schemeClr val="tx1"/>
                </a:solidFill>
              </a:defRPr>
            </a:pPr>
            <a:endParaRPr lang="en-US"/>
          </a:p>
        </c:txPr>
        <c:crossAx val="229045416"/>
        <c:crosses val="autoZero"/>
        <c:auto val="0"/>
        <c:lblAlgn val="ctr"/>
        <c:lblOffset val="100"/>
        <c:noMultiLvlLbl val="0"/>
      </c:catAx>
    </c:plotArea>
    <c:plotVisOnly val="0"/>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r>
              <a:rPr lang="en-GB">
                <a:solidFill>
                  <a:srgbClr val="002060"/>
                </a:solidFill>
                <a:latin typeface="+mn-lt"/>
              </a:rPr>
              <a:t>If yes, did you report it?</a:t>
            </a:r>
          </a:p>
        </c:rich>
      </c:tx>
      <c:overlay val="0"/>
    </c:title>
    <c:autoTitleDeleted val="0"/>
    <c:plotArea>
      <c:layout/>
      <c:barChart>
        <c:barDir val="col"/>
        <c:grouping val="clustered"/>
        <c:varyColors val="0"/>
        <c:ser>
          <c:idx val="0"/>
          <c:order val="0"/>
          <c:tx>
            <c:strRef>
              <c:f>'[Survey of SCONUL BAME staff.xlsx]Question 13'!$B$3</c:f>
              <c:strCache>
                <c:ptCount val="1"/>
                <c:pt idx="0">
                  <c:v>Responses</c:v>
                </c:pt>
              </c:strCache>
            </c:strRef>
          </c:tx>
          <c:spPr>
            <a:solidFill>
              <a:schemeClr val="accent3"/>
            </a:solidFill>
            <a:ln>
              <a:prstDash val="solid"/>
            </a:ln>
          </c:spPr>
          <c:invertIfNegative val="0"/>
          <c:cat>
            <c:strRef>
              <c:f>'[Survey of SCONUL BAME staff.xlsx]Question 13'!$A$4:$A$5</c:f>
              <c:strCache>
                <c:ptCount val="2"/>
                <c:pt idx="0">
                  <c:v>Yes</c:v>
                </c:pt>
                <c:pt idx="1">
                  <c:v>No</c:v>
                </c:pt>
              </c:strCache>
            </c:strRef>
          </c:cat>
          <c:val>
            <c:numRef>
              <c:f>'[Survey of SCONUL BAME staff.xlsx]Question 13'!$B$4:$B$5</c:f>
              <c:numCache>
                <c:formatCode>0.00%</c:formatCode>
                <c:ptCount val="2"/>
                <c:pt idx="0">
                  <c:v>0.35189999999999999</c:v>
                </c:pt>
                <c:pt idx="1">
                  <c:v>0.64810000000000001</c:v>
                </c:pt>
              </c:numCache>
            </c:numRef>
          </c:val>
          <c:extLst>
            <c:ext xmlns:c16="http://schemas.microsoft.com/office/drawing/2014/chart" uri="{C3380CC4-5D6E-409C-BE32-E72D297353CC}">
              <c16:uniqueId val="{00000000-7845-42D7-B72B-FE4EF323DA58}"/>
            </c:ext>
          </c:extLst>
        </c:ser>
        <c:dLbls>
          <c:showLegendKey val="0"/>
          <c:showVal val="0"/>
          <c:showCatName val="0"/>
          <c:showSerName val="0"/>
          <c:showPercent val="0"/>
          <c:showBubbleSize val="0"/>
        </c:dLbls>
        <c:gapWidth val="150"/>
        <c:axId val="229046592"/>
        <c:axId val="229046200"/>
      </c:barChart>
      <c:valAx>
        <c:axId val="229046200"/>
        <c:scaling>
          <c:orientation val="minMax"/>
        </c:scaling>
        <c:delete val="0"/>
        <c:axPos val="l"/>
        <c:majorGridlines/>
        <c:numFmt formatCode="0.00%" sourceLinked="1"/>
        <c:majorTickMark val="out"/>
        <c:minorTickMark val="none"/>
        <c:tickLblPos val="nextTo"/>
        <c:txPr>
          <a:bodyPr/>
          <a:lstStyle/>
          <a:p>
            <a:pPr>
              <a:defRPr>
                <a:solidFill>
                  <a:schemeClr val="tx1"/>
                </a:solidFill>
              </a:defRPr>
            </a:pPr>
            <a:endParaRPr lang="en-US"/>
          </a:p>
        </c:txPr>
        <c:crossAx val="229046592"/>
        <c:crosses val="autoZero"/>
        <c:crossBetween val="between"/>
      </c:valAx>
      <c:catAx>
        <c:axId val="229046592"/>
        <c:scaling>
          <c:orientation val="minMax"/>
        </c:scaling>
        <c:delete val="0"/>
        <c:axPos val="b"/>
        <c:numFmt formatCode="General" sourceLinked="1"/>
        <c:majorTickMark val="out"/>
        <c:minorTickMark val="none"/>
        <c:tickLblPos val="nextTo"/>
        <c:txPr>
          <a:bodyPr/>
          <a:lstStyle/>
          <a:p>
            <a:pPr>
              <a:defRPr>
                <a:solidFill>
                  <a:schemeClr val="tx1"/>
                </a:solidFill>
              </a:defRPr>
            </a:pPr>
            <a:endParaRPr lang="en-US"/>
          </a:p>
        </c:txPr>
        <c:crossAx val="229046200"/>
        <c:crosses val="autoZero"/>
        <c:auto val="0"/>
        <c:lblAlgn val="ctr"/>
        <c:lblOffset val="100"/>
        <c:noMultiLvlLbl val="0"/>
      </c:catAx>
    </c:plotArea>
    <c:plotVisOnly val="0"/>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r>
              <a:rPr lang="en-GB">
                <a:solidFill>
                  <a:srgbClr val="002060"/>
                </a:solidFill>
                <a:latin typeface="+mn-lt"/>
              </a:rPr>
              <a:t>If yes, was it resolved to your satisfaction?</a:t>
            </a:r>
          </a:p>
        </c:rich>
      </c:tx>
      <c:overlay val="0"/>
    </c:title>
    <c:autoTitleDeleted val="0"/>
    <c:plotArea>
      <c:layout/>
      <c:barChart>
        <c:barDir val="col"/>
        <c:grouping val="clustered"/>
        <c:varyColors val="0"/>
        <c:ser>
          <c:idx val="0"/>
          <c:order val="0"/>
          <c:tx>
            <c:strRef>
              <c:f>'[Survey of SCONUL BAME staff.xlsx]Question 14'!$B$3</c:f>
              <c:strCache>
                <c:ptCount val="1"/>
                <c:pt idx="0">
                  <c:v>Responses</c:v>
                </c:pt>
              </c:strCache>
            </c:strRef>
          </c:tx>
          <c:spPr>
            <a:solidFill>
              <a:schemeClr val="tx2"/>
            </a:solidFill>
            <a:ln>
              <a:prstDash val="solid"/>
            </a:ln>
          </c:spPr>
          <c:invertIfNegative val="0"/>
          <c:cat>
            <c:strRef>
              <c:f>'[Survey of SCONUL BAME staff.xlsx]Question 14'!$A$4:$A$6</c:f>
              <c:strCache>
                <c:ptCount val="3"/>
                <c:pt idx="0">
                  <c:v>Yes</c:v>
                </c:pt>
                <c:pt idx="1">
                  <c:v>No</c:v>
                </c:pt>
                <c:pt idx="2">
                  <c:v>Don't know - Ongoing</c:v>
                </c:pt>
              </c:strCache>
            </c:strRef>
          </c:cat>
          <c:val>
            <c:numRef>
              <c:f>'[Survey of SCONUL BAME staff.xlsx]Question 14'!$B$4:$B$6</c:f>
              <c:numCache>
                <c:formatCode>0.00%</c:formatCode>
                <c:ptCount val="3"/>
                <c:pt idx="0">
                  <c:v>0.17949999999999999</c:v>
                </c:pt>
                <c:pt idx="1">
                  <c:v>0.79489999999999994</c:v>
                </c:pt>
                <c:pt idx="2">
                  <c:v>2.5600000000000001E-2</c:v>
                </c:pt>
              </c:numCache>
            </c:numRef>
          </c:val>
          <c:extLst>
            <c:ext xmlns:c16="http://schemas.microsoft.com/office/drawing/2014/chart" uri="{C3380CC4-5D6E-409C-BE32-E72D297353CC}">
              <c16:uniqueId val="{00000000-BC77-47F2-A341-6711EEFFC324}"/>
            </c:ext>
          </c:extLst>
        </c:ser>
        <c:dLbls>
          <c:showLegendKey val="0"/>
          <c:showVal val="0"/>
          <c:showCatName val="0"/>
          <c:showSerName val="0"/>
          <c:showPercent val="0"/>
          <c:showBubbleSize val="0"/>
        </c:dLbls>
        <c:gapWidth val="150"/>
        <c:axId val="230435664"/>
        <c:axId val="229047376"/>
      </c:barChart>
      <c:valAx>
        <c:axId val="229047376"/>
        <c:scaling>
          <c:orientation val="minMax"/>
        </c:scaling>
        <c:delete val="0"/>
        <c:axPos val="l"/>
        <c:majorGridlines/>
        <c:numFmt formatCode="0.00%" sourceLinked="1"/>
        <c:majorTickMark val="out"/>
        <c:minorTickMark val="none"/>
        <c:tickLblPos val="nextTo"/>
        <c:txPr>
          <a:bodyPr/>
          <a:lstStyle/>
          <a:p>
            <a:pPr>
              <a:defRPr>
                <a:solidFill>
                  <a:schemeClr val="tx1"/>
                </a:solidFill>
              </a:defRPr>
            </a:pPr>
            <a:endParaRPr lang="en-US"/>
          </a:p>
        </c:txPr>
        <c:crossAx val="230435664"/>
        <c:crosses val="autoZero"/>
        <c:crossBetween val="between"/>
      </c:valAx>
      <c:catAx>
        <c:axId val="230435664"/>
        <c:scaling>
          <c:orientation val="minMax"/>
        </c:scaling>
        <c:delete val="0"/>
        <c:axPos val="b"/>
        <c:numFmt formatCode="General" sourceLinked="1"/>
        <c:majorTickMark val="out"/>
        <c:minorTickMark val="none"/>
        <c:tickLblPos val="nextTo"/>
        <c:txPr>
          <a:bodyPr/>
          <a:lstStyle/>
          <a:p>
            <a:pPr>
              <a:defRPr>
                <a:solidFill>
                  <a:schemeClr val="tx1"/>
                </a:solidFill>
              </a:defRPr>
            </a:pPr>
            <a:endParaRPr lang="en-US"/>
          </a:p>
        </c:txPr>
        <c:crossAx val="229047376"/>
        <c:crosses val="autoZero"/>
        <c:auto val="0"/>
        <c:lblAlgn val="ctr"/>
        <c:lblOffset val="100"/>
        <c:noMultiLvlLbl val="0"/>
      </c:catAx>
    </c:plotArea>
    <c:plotVisOnly val="0"/>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A62CF0-182F-4D1C-9FB0-2A53DAC7F815}" type="datetimeFigureOut">
              <a:rPr lang="en-GB" smtClean="0"/>
              <a:t>02/05/2019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1464320-2E41-4944-A9CA-BBC6E2B55A26}" type="slidenum">
              <a:rPr lang="en-GB" smtClean="0"/>
              <a:t>‹#›</a:t>
            </a:fld>
            <a:endParaRPr lang="en-GB"/>
          </a:p>
        </p:txBody>
      </p:sp>
    </p:spTree>
    <p:extLst>
      <p:ext uri="{BB962C8B-B14F-4D97-AF65-F5344CB8AC3E}">
        <p14:creationId xmlns:p14="http://schemas.microsoft.com/office/powerpoint/2010/main" val="4088556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Title as published in </a:t>
            </a:r>
            <a:r>
              <a:rPr lang="en-US" err="1">
                <a:cs typeface="Calibri"/>
              </a:rPr>
              <a:t>programme</a:t>
            </a:r>
          </a:p>
          <a:p>
            <a:r>
              <a:rPr lang="en-US">
                <a:cs typeface="Calibri"/>
              </a:rPr>
              <a:t>Libby</a:t>
            </a:r>
          </a:p>
        </p:txBody>
      </p:sp>
      <p:sp>
        <p:nvSpPr>
          <p:cNvPr id="4" name="Slide Number Placeholder 3"/>
          <p:cNvSpPr>
            <a:spLocks noGrp="1"/>
          </p:cNvSpPr>
          <p:nvPr>
            <p:ph type="sldNum" sz="quarter" idx="5"/>
          </p:nvPr>
        </p:nvSpPr>
        <p:spPr/>
        <p:txBody>
          <a:bodyPr/>
          <a:lstStyle/>
          <a:p>
            <a:fld id="{71464320-2E41-4944-A9CA-BBC6E2B55A26}" type="slidenum">
              <a:rPr lang="en-GB" smtClean="0"/>
              <a:t>1</a:t>
            </a:fld>
            <a:endParaRPr lang="en-GB"/>
          </a:p>
        </p:txBody>
      </p:sp>
    </p:spTree>
    <p:extLst>
      <p:ext uri="{BB962C8B-B14F-4D97-AF65-F5344CB8AC3E}">
        <p14:creationId xmlns:p14="http://schemas.microsoft.com/office/powerpoint/2010/main" val="69912050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cs typeface="Calibri"/>
              </a:rPr>
              <a:t>Libby - Padlet</a:t>
            </a:r>
            <a:endParaRPr lang="en-GB"/>
          </a:p>
        </p:txBody>
      </p:sp>
      <p:sp>
        <p:nvSpPr>
          <p:cNvPr id="4" name="Slide Number Placeholder 3"/>
          <p:cNvSpPr>
            <a:spLocks noGrp="1"/>
          </p:cNvSpPr>
          <p:nvPr>
            <p:ph type="sldNum" sz="quarter" idx="5"/>
          </p:nvPr>
        </p:nvSpPr>
        <p:spPr/>
        <p:txBody>
          <a:bodyPr/>
          <a:lstStyle/>
          <a:p>
            <a:fld id="{71464320-2E41-4944-A9CA-BBC6E2B55A26}" type="slidenum">
              <a:rPr lang="en-GB" smtClean="0"/>
              <a:t>10</a:t>
            </a:fld>
            <a:endParaRPr lang="en-GB"/>
          </a:p>
        </p:txBody>
      </p:sp>
    </p:spTree>
    <p:extLst>
      <p:ext uri="{BB962C8B-B14F-4D97-AF65-F5344CB8AC3E}">
        <p14:creationId xmlns:p14="http://schemas.microsoft.com/office/powerpoint/2010/main" val="28862691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cs typeface="Calibri"/>
              </a:rPr>
              <a:t>Regina</a:t>
            </a:r>
          </a:p>
          <a:p>
            <a:r>
              <a:rPr lang="en-GB">
                <a:cs typeface="Calibri"/>
              </a:rPr>
              <a:t>Discuss with </a:t>
            </a:r>
            <a:r>
              <a:rPr lang="en-GB" err="1">
                <a:cs typeface="Calibri"/>
              </a:rPr>
              <a:t>neighbors</a:t>
            </a:r>
            <a:endParaRPr lang="en-GB"/>
          </a:p>
          <a:p>
            <a:r>
              <a:rPr lang="en-GB">
                <a:cs typeface="Calibri"/>
              </a:rPr>
              <a:t>Get a few impressions</a:t>
            </a:r>
          </a:p>
        </p:txBody>
      </p:sp>
      <p:sp>
        <p:nvSpPr>
          <p:cNvPr id="4" name="Slide Number Placeholder 3"/>
          <p:cNvSpPr>
            <a:spLocks noGrp="1"/>
          </p:cNvSpPr>
          <p:nvPr>
            <p:ph type="sldNum" sz="quarter" idx="10"/>
          </p:nvPr>
        </p:nvSpPr>
        <p:spPr/>
        <p:txBody>
          <a:bodyPr/>
          <a:lstStyle/>
          <a:p>
            <a:fld id="{71464320-2E41-4944-A9CA-BBC6E2B55A26}" type="slidenum">
              <a:rPr lang="en-GB" smtClean="0"/>
              <a:t>11</a:t>
            </a:fld>
            <a:endParaRPr lang="en-GB"/>
          </a:p>
        </p:txBody>
      </p:sp>
    </p:spTree>
    <p:extLst>
      <p:ext uri="{BB962C8B-B14F-4D97-AF65-F5344CB8AC3E}">
        <p14:creationId xmlns:p14="http://schemas.microsoft.com/office/powerpoint/2010/main" val="32395380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cs typeface="Calibri"/>
              </a:rPr>
              <a:t>Libby gets actions and commitments</a:t>
            </a:r>
            <a:endParaRPr lang="en-GB" baseline="0">
              <a:cs typeface="Calibri"/>
            </a:endParaRPr>
          </a:p>
          <a:p>
            <a:r>
              <a:rPr lang="en-GB" dirty="0">
                <a:cs typeface="Calibri"/>
              </a:rPr>
              <a:t>Regina types</a:t>
            </a:r>
          </a:p>
          <a:p>
            <a:endParaRPr lang="en-GB">
              <a:cs typeface="Calibri"/>
            </a:endParaRPr>
          </a:p>
          <a:p>
            <a:endParaRPr lang="en-GB">
              <a:cs typeface="Calibri"/>
            </a:endParaRPr>
          </a:p>
        </p:txBody>
      </p:sp>
      <p:sp>
        <p:nvSpPr>
          <p:cNvPr id="4" name="Slide Number Placeholder 3"/>
          <p:cNvSpPr>
            <a:spLocks noGrp="1"/>
          </p:cNvSpPr>
          <p:nvPr>
            <p:ph type="sldNum" sz="quarter" idx="10"/>
          </p:nvPr>
        </p:nvSpPr>
        <p:spPr/>
        <p:txBody>
          <a:bodyPr/>
          <a:lstStyle/>
          <a:p>
            <a:fld id="{71464320-2E41-4944-A9CA-BBC6E2B55A26}" type="slidenum">
              <a:rPr lang="en-GB" smtClean="0"/>
              <a:t>12</a:t>
            </a:fld>
            <a:endParaRPr lang="en-GB"/>
          </a:p>
        </p:txBody>
      </p:sp>
    </p:spTree>
    <p:extLst>
      <p:ext uri="{BB962C8B-B14F-4D97-AF65-F5344CB8AC3E}">
        <p14:creationId xmlns:p14="http://schemas.microsoft.com/office/powerpoint/2010/main" val="36813414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cs typeface="Calibri"/>
              </a:rPr>
              <a:t>Regina steps through....</a:t>
            </a:r>
            <a:endParaRPr lang="en-GB" baseline="0">
              <a:cs typeface="Calibri"/>
            </a:endParaRPr>
          </a:p>
          <a:p>
            <a:endParaRPr lang="en-GB"/>
          </a:p>
        </p:txBody>
      </p:sp>
      <p:sp>
        <p:nvSpPr>
          <p:cNvPr id="4" name="Slide Number Placeholder 3"/>
          <p:cNvSpPr>
            <a:spLocks noGrp="1"/>
          </p:cNvSpPr>
          <p:nvPr>
            <p:ph type="sldNum" sz="quarter" idx="10"/>
          </p:nvPr>
        </p:nvSpPr>
        <p:spPr/>
        <p:txBody>
          <a:bodyPr/>
          <a:lstStyle/>
          <a:p>
            <a:fld id="{71464320-2E41-4944-A9CA-BBC6E2B55A26}" type="slidenum">
              <a:rPr lang="en-GB" smtClean="0"/>
              <a:t>13</a:t>
            </a:fld>
            <a:endParaRPr lang="en-GB"/>
          </a:p>
        </p:txBody>
      </p:sp>
    </p:spTree>
    <p:extLst>
      <p:ext uri="{BB962C8B-B14F-4D97-AF65-F5344CB8AC3E}">
        <p14:creationId xmlns:p14="http://schemas.microsoft.com/office/powerpoint/2010/main" val="423246227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Both</a:t>
            </a:r>
          </a:p>
        </p:txBody>
      </p:sp>
      <p:sp>
        <p:nvSpPr>
          <p:cNvPr id="4" name="Slide Number Placeholder 3"/>
          <p:cNvSpPr>
            <a:spLocks noGrp="1"/>
          </p:cNvSpPr>
          <p:nvPr>
            <p:ph type="sldNum" sz="quarter" idx="5"/>
          </p:nvPr>
        </p:nvSpPr>
        <p:spPr/>
        <p:txBody>
          <a:bodyPr/>
          <a:lstStyle/>
          <a:p>
            <a:fld id="{71464320-2E41-4944-A9CA-BBC6E2B55A26}" type="slidenum">
              <a:rPr lang="en-GB" smtClean="0"/>
              <a:t>14</a:t>
            </a:fld>
            <a:endParaRPr lang="en-GB"/>
          </a:p>
        </p:txBody>
      </p:sp>
    </p:spTree>
    <p:extLst>
      <p:ext uri="{BB962C8B-B14F-4D97-AF65-F5344CB8AC3E}">
        <p14:creationId xmlns:p14="http://schemas.microsoft.com/office/powerpoint/2010/main" val="39151555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cs typeface="Calibri"/>
              </a:rPr>
              <a:t>Libby</a:t>
            </a:r>
          </a:p>
          <a:p>
            <a:r>
              <a:rPr lang="en-US" dirty="0">
                <a:cs typeface="Calibri"/>
              </a:rPr>
              <a:t>Diversity is the focus of this discussion</a:t>
            </a:r>
          </a:p>
        </p:txBody>
      </p:sp>
      <p:sp>
        <p:nvSpPr>
          <p:cNvPr id="4" name="Slide Number Placeholder 3"/>
          <p:cNvSpPr>
            <a:spLocks noGrp="1"/>
          </p:cNvSpPr>
          <p:nvPr>
            <p:ph type="sldNum" sz="quarter" idx="5"/>
          </p:nvPr>
        </p:nvSpPr>
        <p:spPr/>
        <p:txBody>
          <a:bodyPr/>
          <a:lstStyle/>
          <a:p>
            <a:fld id="{71464320-2E41-4944-A9CA-BBC6E2B55A26}" type="slidenum">
              <a:rPr lang="en-GB" smtClean="0"/>
              <a:t>2</a:t>
            </a:fld>
            <a:endParaRPr lang="en-GB"/>
          </a:p>
        </p:txBody>
      </p:sp>
    </p:spTree>
    <p:extLst>
      <p:ext uri="{BB962C8B-B14F-4D97-AF65-F5344CB8AC3E}">
        <p14:creationId xmlns:p14="http://schemas.microsoft.com/office/powerpoint/2010/main" val="17699201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cs typeface="Calibri"/>
              </a:rPr>
              <a:t>Libby</a:t>
            </a:r>
            <a:endParaRPr lang="en-GB"/>
          </a:p>
          <a:p>
            <a:r>
              <a:rPr lang="en-GB"/>
              <a:t>Started 18 months ago,</a:t>
            </a:r>
            <a:r>
              <a:rPr lang="en-GB" baseline="0"/>
              <a:t> made up of Directors and Ads across the UK. Will continue as a group as this work stream has been recognised as vitality important in the new SCONUL strategy.</a:t>
            </a:r>
            <a:r>
              <a:rPr lang="en-GB"/>
              <a:t> </a:t>
            </a:r>
            <a:endParaRPr lang="en-GB">
              <a:cs typeface="Calibri" panose="020F0502020204030204"/>
            </a:endParaRPr>
          </a:p>
          <a:p>
            <a:endParaRPr lang="en-GB"/>
          </a:p>
        </p:txBody>
      </p:sp>
      <p:sp>
        <p:nvSpPr>
          <p:cNvPr id="4" name="Slide Number Placeholder 3"/>
          <p:cNvSpPr>
            <a:spLocks noGrp="1"/>
          </p:cNvSpPr>
          <p:nvPr>
            <p:ph type="sldNum" sz="quarter" idx="10"/>
          </p:nvPr>
        </p:nvSpPr>
        <p:spPr/>
        <p:txBody>
          <a:bodyPr/>
          <a:lstStyle/>
          <a:p>
            <a:fld id="{71464320-2E41-4944-A9CA-BBC6E2B55A26}" type="slidenum">
              <a:rPr lang="en-GB" smtClean="0"/>
              <a:t>3</a:t>
            </a:fld>
            <a:endParaRPr lang="en-GB"/>
          </a:p>
        </p:txBody>
      </p:sp>
    </p:spTree>
    <p:extLst>
      <p:ext uri="{BB962C8B-B14F-4D97-AF65-F5344CB8AC3E}">
        <p14:creationId xmlns:p14="http://schemas.microsoft.com/office/powerpoint/2010/main" val="1944459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cs typeface="Calibri"/>
              </a:rPr>
              <a:t>Regina</a:t>
            </a:r>
          </a:p>
          <a:p>
            <a:r>
              <a:rPr lang="en-US"/>
              <a:t>Well-rehearsed statistic from the CILIP/Archives and Records Association 2015 research that showed of some 86K information professionals who responded, 97% identified as white.  In the UK HE sector, for example, this is consistent with what is happening in the sector as a whole with 9.4% (of known reported ethnicities) identifying as BAME so some 90.6% identifying as white, according to the </a:t>
            </a:r>
            <a:r>
              <a:rPr lang="en-US" dirty="0" err="1"/>
              <a:t>AdvanceHE</a:t>
            </a:r>
            <a:r>
              <a:rPr lang="en-US"/>
              <a:t> 2018 HE stats report on staff.  (Aside: At UEL 35% BAME staff; 67% BAME students)</a:t>
            </a:r>
            <a:endParaRPr lang="en-US" dirty="0">
              <a:cs typeface="Calibri"/>
            </a:endParaRPr>
          </a:p>
          <a:p>
            <a:r>
              <a:rPr lang="en-US"/>
              <a:t>According to the AdvanceHE 2018 HE stats report on students, 22.7% identified as BAME.  The message that the low BAME Staff  representation sends to students – future professionals -- is that they don't really belong in the academy.  This will impact students of all professions – whether HE, GLAM or Health.   We in the Library and information sector want to take ownership the low representation within our profession and take actions to turn this issue around.   So, as a progression from the CILIP/ARA research, SCONUL undertook research to document the lived experiences of BAME staff in academic Libraries.   An important first step was to hear the perspectives of those affected.    Through a competitive tending process, we appointed Dr. Mohammed Ishaq, Reader in Human Resources at University of West Scotland.  He was supported by Dr. Asifa Maaria Hussein, Senior Lecturer at the  School of Social Sciences at Heriott-Watt University. They commenced with a survey to get a baseline of data about the respondents.  Survey respondents were asked to volunteer for the focus group and individual interviews.  The themes from the focus group informed the individual interviews.   273 people responded to the survey.  9 people took part in a 2.5 hour focus group in Birmingham and 16 people took part individual interviews.  The findings....</a:t>
            </a:r>
            <a:endParaRPr lang="en-US" dirty="0" err="1">
              <a:cs typeface="Calibri"/>
            </a:endParaRPr>
          </a:p>
          <a:p>
            <a:endParaRPr lang="en-GB" dirty="0">
              <a:cs typeface="Calibri"/>
            </a:endParaRPr>
          </a:p>
        </p:txBody>
      </p:sp>
      <p:sp>
        <p:nvSpPr>
          <p:cNvPr id="4" name="Slide Number Placeholder 3"/>
          <p:cNvSpPr>
            <a:spLocks noGrp="1"/>
          </p:cNvSpPr>
          <p:nvPr>
            <p:ph type="sldNum" sz="quarter" idx="10"/>
          </p:nvPr>
        </p:nvSpPr>
        <p:spPr/>
        <p:txBody>
          <a:bodyPr/>
          <a:lstStyle/>
          <a:p>
            <a:fld id="{71464320-2E41-4944-A9CA-BBC6E2B55A26}" type="slidenum">
              <a:rPr lang="en-GB" smtClean="0"/>
              <a:t>4</a:t>
            </a:fld>
            <a:endParaRPr lang="en-GB"/>
          </a:p>
        </p:txBody>
      </p:sp>
    </p:spTree>
    <p:extLst>
      <p:ext uri="{BB962C8B-B14F-4D97-AF65-F5344CB8AC3E}">
        <p14:creationId xmlns:p14="http://schemas.microsoft.com/office/powerpoint/2010/main" val="8677839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cs typeface="Calibri"/>
              </a:rPr>
              <a:t>Regina -  Surprising results? &lt;Pulse check only...&gt;</a:t>
            </a:r>
            <a:endParaRPr lang="en-GB" baseline="0"/>
          </a:p>
        </p:txBody>
      </p:sp>
      <p:sp>
        <p:nvSpPr>
          <p:cNvPr id="4" name="Slide Number Placeholder 3"/>
          <p:cNvSpPr>
            <a:spLocks noGrp="1"/>
          </p:cNvSpPr>
          <p:nvPr>
            <p:ph type="sldNum" sz="quarter" idx="10"/>
          </p:nvPr>
        </p:nvSpPr>
        <p:spPr/>
        <p:txBody>
          <a:bodyPr/>
          <a:lstStyle/>
          <a:p>
            <a:fld id="{71464320-2E41-4944-A9CA-BBC6E2B55A26}" type="slidenum">
              <a:rPr lang="en-GB" smtClean="0"/>
              <a:t>5</a:t>
            </a:fld>
            <a:endParaRPr lang="en-GB"/>
          </a:p>
        </p:txBody>
      </p:sp>
    </p:spTree>
    <p:extLst>
      <p:ext uri="{BB962C8B-B14F-4D97-AF65-F5344CB8AC3E}">
        <p14:creationId xmlns:p14="http://schemas.microsoft.com/office/powerpoint/2010/main" val="21945486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cs typeface="Calibri"/>
              </a:rPr>
              <a:t>Regina – Surprised?  &lt;Pulse check only....&gt;</a:t>
            </a:r>
            <a:endParaRPr lang="en-GB" baseline="0"/>
          </a:p>
        </p:txBody>
      </p:sp>
      <p:sp>
        <p:nvSpPr>
          <p:cNvPr id="4" name="Slide Number Placeholder 3"/>
          <p:cNvSpPr>
            <a:spLocks noGrp="1"/>
          </p:cNvSpPr>
          <p:nvPr>
            <p:ph type="sldNum" sz="quarter" idx="10"/>
          </p:nvPr>
        </p:nvSpPr>
        <p:spPr/>
        <p:txBody>
          <a:bodyPr/>
          <a:lstStyle/>
          <a:p>
            <a:fld id="{71464320-2E41-4944-A9CA-BBC6E2B55A26}" type="slidenum">
              <a:rPr lang="en-GB" smtClean="0"/>
              <a:t>6</a:t>
            </a:fld>
            <a:endParaRPr lang="en-GB"/>
          </a:p>
        </p:txBody>
      </p:sp>
    </p:spTree>
    <p:extLst>
      <p:ext uri="{BB962C8B-B14F-4D97-AF65-F5344CB8AC3E}">
        <p14:creationId xmlns:p14="http://schemas.microsoft.com/office/powerpoint/2010/main" val="20817053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cs typeface="Calibri"/>
              </a:rPr>
              <a:t>Regina – Again surprising?  What are the implications here?  &lt;Hand over to Libby&gt;</a:t>
            </a:r>
          </a:p>
          <a:p>
            <a:r>
              <a:rPr lang="en-GB">
                <a:cs typeface="Calibri"/>
              </a:rPr>
              <a:t>Libby draw group back together and facilitates discussion about reactions.</a:t>
            </a:r>
          </a:p>
          <a:p>
            <a:r>
              <a:rPr lang="en-GB" dirty="0">
                <a:cs typeface="Calibri"/>
              </a:rPr>
              <a:t>Does this surprise you?  Reactions?</a:t>
            </a:r>
            <a:endParaRPr lang="en-GB" dirty="0"/>
          </a:p>
          <a:p>
            <a:r>
              <a:rPr lang="en-GB" dirty="0">
                <a:cs typeface="Calibri"/>
              </a:rPr>
              <a:t>Discuss in with the person next to you. (5 mins)</a:t>
            </a:r>
          </a:p>
          <a:p>
            <a:r>
              <a:rPr lang="en-GB" dirty="0">
                <a:cs typeface="Calibri"/>
              </a:rPr>
              <a:t>A few impressions?  (5 mins)</a:t>
            </a:r>
          </a:p>
        </p:txBody>
      </p:sp>
      <p:sp>
        <p:nvSpPr>
          <p:cNvPr id="4" name="Slide Number Placeholder 3"/>
          <p:cNvSpPr>
            <a:spLocks noGrp="1"/>
          </p:cNvSpPr>
          <p:nvPr>
            <p:ph type="sldNum" sz="quarter" idx="10"/>
          </p:nvPr>
        </p:nvSpPr>
        <p:spPr/>
        <p:txBody>
          <a:bodyPr/>
          <a:lstStyle/>
          <a:p>
            <a:fld id="{71464320-2E41-4944-A9CA-BBC6E2B55A26}" type="slidenum">
              <a:rPr lang="en-GB" smtClean="0"/>
              <a:t>7</a:t>
            </a:fld>
            <a:endParaRPr lang="en-GB"/>
          </a:p>
        </p:txBody>
      </p:sp>
    </p:spTree>
    <p:extLst>
      <p:ext uri="{BB962C8B-B14F-4D97-AF65-F5344CB8AC3E}">
        <p14:creationId xmlns:p14="http://schemas.microsoft.com/office/powerpoint/2010/main" val="424665955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Libby - Padlet</a:t>
            </a:r>
            <a:endParaRPr lang="en-US" dirty="0">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71464320-2E41-4944-A9CA-BBC6E2B55A26}" type="slidenum">
              <a:rPr lang="en-GB" smtClean="0"/>
              <a:t>8</a:t>
            </a:fld>
            <a:endParaRPr lang="en-GB"/>
          </a:p>
        </p:txBody>
      </p:sp>
    </p:spTree>
    <p:extLst>
      <p:ext uri="{BB962C8B-B14F-4D97-AF65-F5344CB8AC3E}">
        <p14:creationId xmlns:p14="http://schemas.microsoft.com/office/powerpoint/2010/main" val="37887965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a:cs typeface="Calibri"/>
              </a:rPr>
              <a:t>Libby - Padlet</a:t>
            </a:r>
            <a:endParaRPr lang="en-GB"/>
          </a:p>
        </p:txBody>
      </p:sp>
      <p:sp>
        <p:nvSpPr>
          <p:cNvPr id="4" name="Slide Number Placeholder 3"/>
          <p:cNvSpPr>
            <a:spLocks noGrp="1"/>
          </p:cNvSpPr>
          <p:nvPr>
            <p:ph type="sldNum" sz="quarter" idx="5"/>
          </p:nvPr>
        </p:nvSpPr>
        <p:spPr/>
        <p:txBody>
          <a:bodyPr/>
          <a:lstStyle/>
          <a:p>
            <a:fld id="{71464320-2E41-4944-A9CA-BBC6E2B55A26}" type="slidenum">
              <a:rPr lang="en-GB" smtClean="0"/>
              <a:t>9</a:t>
            </a:fld>
            <a:endParaRPr lang="en-GB"/>
          </a:p>
        </p:txBody>
      </p:sp>
    </p:spTree>
    <p:extLst>
      <p:ext uri="{BB962C8B-B14F-4D97-AF65-F5344CB8AC3E}">
        <p14:creationId xmlns:p14="http://schemas.microsoft.com/office/powerpoint/2010/main" val="26042949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FB357635-FA4D-4F68-87C5-9C69BCF5EA04}" type="datetimeFigureOut">
              <a:rPr lang="en-GB" smtClean="0"/>
              <a:t>02/05/2019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C43C03-B52E-4D90-88BD-89C9ECD72FF5}" type="slidenum">
              <a:rPr lang="en-GB" smtClean="0"/>
              <a:t>‹#›</a:t>
            </a:fld>
            <a:endParaRPr lang="en-GB"/>
          </a:p>
        </p:txBody>
      </p:sp>
    </p:spTree>
    <p:extLst>
      <p:ext uri="{BB962C8B-B14F-4D97-AF65-F5344CB8AC3E}">
        <p14:creationId xmlns:p14="http://schemas.microsoft.com/office/powerpoint/2010/main" val="2094131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B357635-FA4D-4F68-87C5-9C69BCF5EA04}" type="datetimeFigureOut">
              <a:rPr lang="en-GB" smtClean="0"/>
              <a:t>02/05/2019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C43C03-B52E-4D90-88BD-89C9ECD72FF5}" type="slidenum">
              <a:rPr lang="en-GB" smtClean="0"/>
              <a:t>‹#›</a:t>
            </a:fld>
            <a:endParaRPr lang="en-GB"/>
          </a:p>
        </p:txBody>
      </p:sp>
    </p:spTree>
    <p:extLst>
      <p:ext uri="{BB962C8B-B14F-4D97-AF65-F5344CB8AC3E}">
        <p14:creationId xmlns:p14="http://schemas.microsoft.com/office/powerpoint/2010/main" val="3392525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B357635-FA4D-4F68-87C5-9C69BCF5EA04}" type="datetimeFigureOut">
              <a:rPr lang="en-GB" smtClean="0"/>
              <a:t>02/05/2019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C43C03-B52E-4D90-88BD-89C9ECD72FF5}" type="slidenum">
              <a:rPr lang="en-GB" smtClean="0"/>
              <a:t>‹#›</a:t>
            </a:fld>
            <a:endParaRPr lang="en-GB"/>
          </a:p>
        </p:txBody>
      </p:sp>
    </p:spTree>
    <p:extLst>
      <p:ext uri="{BB962C8B-B14F-4D97-AF65-F5344CB8AC3E}">
        <p14:creationId xmlns:p14="http://schemas.microsoft.com/office/powerpoint/2010/main" val="12469229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FB357635-FA4D-4F68-87C5-9C69BCF5EA04}" type="datetimeFigureOut">
              <a:rPr lang="en-GB" smtClean="0"/>
              <a:t>02/05/2019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C43C03-B52E-4D90-88BD-89C9ECD72FF5}" type="slidenum">
              <a:rPr lang="en-GB" smtClean="0"/>
              <a:t>‹#›</a:t>
            </a:fld>
            <a:endParaRPr lang="en-GB"/>
          </a:p>
        </p:txBody>
      </p:sp>
    </p:spTree>
    <p:extLst>
      <p:ext uri="{BB962C8B-B14F-4D97-AF65-F5344CB8AC3E}">
        <p14:creationId xmlns:p14="http://schemas.microsoft.com/office/powerpoint/2010/main" val="3295625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B357635-FA4D-4F68-87C5-9C69BCF5EA04}" type="datetimeFigureOut">
              <a:rPr lang="en-GB" smtClean="0"/>
              <a:t>02/05/2019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BC43C03-B52E-4D90-88BD-89C9ECD72FF5}" type="slidenum">
              <a:rPr lang="en-GB" smtClean="0"/>
              <a:t>‹#›</a:t>
            </a:fld>
            <a:endParaRPr lang="en-GB"/>
          </a:p>
        </p:txBody>
      </p:sp>
    </p:spTree>
    <p:extLst>
      <p:ext uri="{BB962C8B-B14F-4D97-AF65-F5344CB8AC3E}">
        <p14:creationId xmlns:p14="http://schemas.microsoft.com/office/powerpoint/2010/main" val="32716630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FB357635-FA4D-4F68-87C5-9C69BCF5EA04}" type="datetimeFigureOut">
              <a:rPr lang="en-GB" smtClean="0"/>
              <a:t>02/05/2019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C43C03-B52E-4D90-88BD-89C9ECD72FF5}" type="slidenum">
              <a:rPr lang="en-GB" smtClean="0"/>
              <a:t>‹#›</a:t>
            </a:fld>
            <a:endParaRPr lang="en-GB"/>
          </a:p>
        </p:txBody>
      </p:sp>
    </p:spTree>
    <p:extLst>
      <p:ext uri="{BB962C8B-B14F-4D97-AF65-F5344CB8AC3E}">
        <p14:creationId xmlns:p14="http://schemas.microsoft.com/office/powerpoint/2010/main" val="2895161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FB357635-FA4D-4F68-87C5-9C69BCF5EA04}" type="datetimeFigureOut">
              <a:rPr lang="en-GB" smtClean="0"/>
              <a:t>02/05/2019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BC43C03-B52E-4D90-88BD-89C9ECD72FF5}" type="slidenum">
              <a:rPr lang="en-GB" smtClean="0"/>
              <a:t>‹#›</a:t>
            </a:fld>
            <a:endParaRPr lang="en-GB"/>
          </a:p>
        </p:txBody>
      </p:sp>
    </p:spTree>
    <p:extLst>
      <p:ext uri="{BB962C8B-B14F-4D97-AF65-F5344CB8AC3E}">
        <p14:creationId xmlns:p14="http://schemas.microsoft.com/office/powerpoint/2010/main" val="3194632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FB357635-FA4D-4F68-87C5-9C69BCF5EA04}" type="datetimeFigureOut">
              <a:rPr lang="en-GB" smtClean="0"/>
              <a:t>02/05/2019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BC43C03-B52E-4D90-88BD-89C9ECD72FF5}" type="slidenum">
              <a:rPr lang="en-GB" smtClean="0"/>
              <a:t>‹#›</a:t>
            </a:fld>
            <a:endParaRPr lang="en-GB"/>
          </a:p>
        </p:txBody>
      </p:sp>
    </p:spTree>
    <p:extLst>
      <p:ext uri="{BB962C8B-B14F-4D97-AF65-F5344CB8AC3E}">
        <p14:creationId xmlns:p14="http://schemas.microsoft.com/office/powerpoint/2010/main" val="788387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357635-FA4D-4F68-87C5-9C69BCF5EA04}" type="datetimeFigureOut">
              <a:rPr lang="en-GB" smtClean="0"/>
              <a:t>02/05/2019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BC43C03-B52E-4D90-88BD-89C9ECD72FF5}" type="slidenum">
              <a:rPr lang="en-GB" smtClean="0"/>
              <a:t>‹#›</a:t>
            </a:fld>
            <a:endParaRPr lang="en-GB"/>
          </a:p>
        </p:txBody>
      </p:sp>
    </p:spTree>
    <p:extLst>
      <p:ext uri="{BB962C8B-B14F-4D97-AF65-F5344CB8AC3E}">
        <p14:creationId xmlns:p14="http://schemas.microsoft.com/office/powerpoint/2010/main" val="29476290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B357635-FA4D-4F68-87C5-9C69BCF5EA04}" type="datetimeFigureOut">
              <a:rPr lang="en-GB" smtClean="0"/>
              <a:t>02/05/2019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C43C03-B52E-4D90-88BD-89C9ECD72FF5}" type="slidenum">
              <a:rPr lang="en-GB" smtClean="0"/>
              <a:t>‹#›</a:t>
            </a:fld>
            <a:endParaRPr lang="en-GB"/>
          </a:p>
        </p:txBody>
      </p:sp>
    </p:spTree>
    <p:extLst>
      <p:ext uri="{BB962C8B-B14F-4D97-AF65-F5344CB8AC3E}">
        <p14:creationId xmlns:p14="http://schemas.microsoft.com/office/powerpoint/2010/main" val="64296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FB357635-FA4D-4F68-87C5-9C69BCF5EA04}" type="datetimeFigureOut">
              <a:rPr lang="en-GB" smtClean="0"/>
              <a:t>02/05/2019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BC43C03-B52E-4D90-88BD-89C9ECD72FF5}" type="slidenum">
              <a:rPr lang="en-GB" smtClean="0"/>
              <a:t>‹#›</a:t>
            </a:fld>
            <a:endParaRPr lang="en-GB"/>
          </a:p>
        </p:txBody>
      </p:sp>
    </p:spTree>
    <p:extLst>
      <p:ext uri="{BB962C8B-B14F-4D97-AF65-F5344CB8AC3E}">
        <p14:creationId xmlns:p14="http://schemas.microsoft.com/office/powerpoint/2010/main" val="40967615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357635-FA4D-4F68-87C5-9C69BCF5EA04}" type="datetimeFigureOut">
              <a:rPr lang="en-GB" smtClean="0"/>
              <a:t>02/05/2019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C43C03-B52E-4D90-88BD-89C9ECD72FF5}" type="slidenum">
              <a:rPr lang="en-GB" smtClean="0"/>
              <a:t>‹#›</a:t>
            </a:fld>
            <a:endParaRPr lang="en-GB"/>
          </a:p>
        </p:txBody>
      </p:sp>
    </p:spTree>
    <p:extLst>
      <p:ext uri="{BB962C8B-B14F-4D97-AF65-F5344CB8AC3E}">
        <p14:creationId xmlns:p14="http://schemas.microsoft.com/office/powerpoint/2010/main" val="19912483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chart" Target="../charts/chart1.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chart" Target="../charts/char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chart" Target="../charts/chart4.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2253343"/>
            <a:ext cx="9144000" cy="1992086"/>
          </a:xfrm>
        </p:spPr>
        <p:txBody>
          <a:bodyPr>
            <a:normAutofit fontScale="90000"/>
          </a:bodyPr>
          <a:lstStyle/>
          <a:p>
            <a:r>
              <a:rPr lang="en-GB" sz="4400" b="1">
                <a:solidFill>
                  <a:schemeClr val="accent5">
                    <a:lumMod val="50000"/>
                  </a:schemeClr>
                </a:solidFill>
                <a:latin typeface="Stag Medium" panose="02000603060000020004" pitchFamily="50" charset="0"/>
              </a:rPr>
              <a:t/>
            </a:r>
            <a:br>
              <a:rPr lang="en-GB" sz="4400" b="1">
                <a:solidFill>
                  <a:schemeClr val="accent5">
                    <a:lumMod val="50000"/>
                  </a:schemeClr>
                </a:solidFill>
                <a:latin typeface="Stag Medium" panose="02000603060000020004" pitchFamily="50" charset="0"/>
              </a:rPr>
            </a:br>
            <a:r>
              <a:rPr lang="en-GB" sz="4400" b="1">
                <a:solidFill>
                  <a:schemeClr val="accent5">
                    <a:lumMod val="50000"/>
                  </a:schemeClr>
                </a:solidFill>
                <a:latin typeface="Stag Medium" panose="02000603060000020004" pitchFamily="50" charset="0"/>
              </a:rPr>
              <a:t/>
            </a:r>
            <a:br>
              <a:rPr lang="en-GB" sz="4400" b="1">
                <a:solidFill>
                  <a:schemeClr val="accent5">
                    <a:lumMod val="50000"/>
                  </a:schemeClr>
                </a:solidFill>
                <a:latin typeface="Stag Medium" panose="02000603060000020004" pitchFamily="50" charset="0"/>
              </a:rPr>
            </a:br>
            <a:r>
              <a:rPr lang="en-GB" sz="4400" b="1">
                <a:solidFill>
                  <a:schemeClr val="accent5">
                    <a:lumMod val="50000"/>
                  </a:schemeClr>
                </a:solidFill>
                <a:latin typeface="Stag Medium" panose="02000603060000020004" pitchFamily="50" charset="0"/>
              </a:rPr>
              <a:t>What next?  </a:t>
            </a:r>
            <a:br>
              <a:rPr lang="en-GB" sz="4400" b="1">
                <a:solidFill>
                  <a:schemeClr val="accent5">
                    <a:lumMod val="50000"/>
                  </a:schemeClr>
                </a:solidFill>
                <a:latin typeface="Stag Medium" panose="02000603060000020004" pitchFamily="50" charset="0"/>
              </a:rPr>
            </a:br>
            <a:r>
              <a:rPr lang="en-GB" sz="4400" b="1" i="1">
                <a:solidFill>
                  <a:schemeClr val="accent5">
                    <a:lumMod val="50000"/>
                  </a:schemeClr>
                </a:solidFill>
                <a:latin typeface="Stag Medium" panose="02000603060000020004" pitchFamily="50" charset="0"/>
              </a:rPr>
              <a:t>Challenges and opportunities for the library and information profession</a:t>
            </a:r>
          </a:p>
        </p:txBody>
      </p:sp>
      <p:sp>
        <p:nvSpPr>
          <p:cNvPr id="3" name="Subtitle 2"/>
          <p:cNvSpPr>
            <a:spLocks noGrp="1"/>
          </p:cNvSpPr>
          <p:nvPr>
            <p:ph type="subTitle" idx="1"/>
          </p:nvPr>
        </p:nvSpPr>
        <p:spPr>
          <a:xfrm>
            <a:off x="141513" y="6135069"/>
            <a:ext cx="5889173" cy="536845"/>
          </a:xfrm>
        </p:spPr>
        <p:txBody>
          <a:bodyPr>
            <a:noAutofit/>
          </a:bodyPr>
          <a:lstStyle/>
          <a:p>
            <a:pPr algn="l"/>
            <a:r>
              <a:rPr lang="en-GB" sz="1800" b="1" i="1">
                <a:solidFill>
                  <a:schemeClr val="accent5">
                    <a:lumMod val="50000"/>
                  </a:schemeClr>
                </a:solidFill>
                <a:latin typeface="Stag Medium" panose="02000603060000020004" pitchFamily="50" charset="0"/>
              </a:rPr>
              <a:t>Libby Homer, University Librarian, Anglia Ruskin University</a:t>
            </a:r>
          </a:p>
          <a:p>
            <a:endParaRPr lang="en-GB" sz="2800">
              <a:solidFill>
                <a:schemeClr val="accent5">
                  <a:lumMod val="50000"/>
                </a:schemeClr>
              </a:solidFill>
              <a:latin typeface="Stag Medium" panose="02000603060000020004" pitchFamily="50" charset="0"/>
            </a:endParaRPr>
          </a:p>
        </p:txBody>
      </p:sp>
      <p:pic>
        <p:nvPicPr>
          <p:cNvPr id="4" name="Picture 3"/>
          <p:cNvPicPr>
            <a:picLocks noChangeAspect="1"/>
          </p:cNvPicPr>
          <p:nvPr/>
        </p:nvPicPr>
        <p:blipFill>
          <a:blip r:embed="rId3"/>
          <a:stretch>
            <a:fillRect/>
          </a:stretch>
        </p:blipFill>
        <p:spPr>
          <a:xfrm>
            <a:off x="499783" y="454508"/>
            <a:ext cx="2048434" cy="676715"/>
          </a:xfrm>
          <a:prstGeom prst="rect">
            <a:avLst/>
          </a:prstGeom>
        </p:spPr>
      </p:pic>
      <p:pic>
        <p:nvPicPr>
          <p:cNvPr id="6" name="Picture 5">
            <a:extLst>
              <a:ext uri="{FF2B5EF4-FFF2-40B4-BE49-F238E27FC236}">
                <a16:creationId xmlns:a16="http://schemas.microsoft.com/office/drawing/2014/main" id="{116E95DA-415C-40A0-8AD6-1E06EDD54B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25743" y="319897"/>
            <a:ext cx="992640" cy="1009267"/>
          </a:xfrm>
          <a:prstGeom prst="rect">
            <a:avLst/>
          </a:prstGeom>
        </p:spPr>
      </p:pic>
      <p:sp>
        <p:nvSpPr>
          <p:cNvPr id="7" name="Subtitle 2">
            <a:extLst>
              <a:ext uri="{FF2B5EF4-FFF2-40B4-BE49-F238E27FC236}">
                <a16:creationId xmlns:a16="http://schemas.microsoft.com/office/drawing/2014/main" id="{3E86BF1B-AFF6-433C-AD83-A60EB1E0F332}"/>
              </a:ext>
            </a:extLst>
          </p:cNvPr>
          <p:cNvSpPr txBox="1">
            <a:spLocks/>
          </p:cNvSpPr>
          <p:nvPr/>
        </p:nvSpPr>
        <p:spPr>
          <a:xfrm>
            <a:off x="6226628" y="6113298"/>
            <a:ext cx="5736771" cy="53684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1800" b="1" i="1">
                <a:solidFill>
                  <a:schemeClr val="accent5">
                    <a:lumMod val="50000"/>
                  </a:schemeClr>
                </a:solidFill>
                <a:latin typeface="Stag Medium" panose="02000603060000020004" pitchFamily="50" charset="0"/>
              </a:rPr>
              <a:t>Regina Everitt, Director of Library and Learning Services, University of East London</a:t>
            </a:r>
          </a:p>
          <a:p>
            <a:endParaRPr lang="en-GB" sz="2800">
              <a:solidFill>
                <a:schemeClr val="accent5">
                  <a:lumMod val="50000"/>
                </a:schemeClr>
              </a:solidFill>
              <a:latin typeface="Stag Medium" panose="02000603060000020004" pitchFamily="50" charset="0"/>
            </a:endParaRPr>
          </a:p>
        </p:txBody>
      </p:sp>
    </p:spTree>
    <p:extLst>
      <p:ext uri="{BB962C8B-B14F-4D97-AF65-F5344CB8AC3E}">
        <p14:creationId xmlns:p14="http://schemas.microsoft.com/office/powerpoint/2010/main" val="8064380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6180" y="1721446"/>
            <a:ext cx="9144000" cy="4215647"/>
          </a:xfrm>
        </p:spPr>
        <p:txBody>
          <a:bodyPr>
            <a:normAutofit fontScale="90000"/>
          </a:bodyPr>
          <a:lstStyle/>
          <a:p>
            <a:pPr algn="l"/>
            <a:r>
              <a:rPr lang="en-GB" sz="1600" b="1">
                <a:solidFill>
                  <a:schemeClr val="accent5">
                    <a:lumMod val="50000"/>
                  </a:schemeClr>
                </a:solidFill>
                <a:latin typeface="Stag Medium"/>
              </a:rPr>
              <a:t>On union support:</a:t>
            </a:r>
            <a:r>
              <a:rPr lang="en-GB" sz="1600" b="1">
                <a:latin typeface="Stag Medium" panose="02000603060000020004" pitchFamily="50" charset="0"/>
              </a:rPr>
              <a:t/>
            </a:r>
            <a:br>
              <a:rPr lang="en-GB" sz="1600" b="1">
                <a:latin typeface="Stag Medium" panose="02000603060000020004" pitchFamily="50" charset="0"/>
              </a:rPr>
            </a:br>
            <a:r>
              <a:rPr lang="en-GB" sz="1600" b="1">
                <a:latin typeface="Stag Medium" panose="02000603060000020004" pitchFamily="50" charset="0"/>
              </a:rPr>
              <a:t/>
            </a:r>
            <a:br>
              <a:rPr lang="en-GB" sz="1600" b="1">
                <a:latin typeface="Stag Medium" panose="02000603060000020004" pitchFamily="50" charset="0"/>
              </a:rPr>
            </a:br>
            <a:r>
              <a:rPr lang="en-GB" sz="1600" b="1">
                <a:solidFill>
                  <a:schemeClr val="accent5">
                    <a:lumMod val="50000"/>
                  </a:schemeClr>
                </a:solidFill>
                <a:latin typeface="Stag Medium"/>
              </a:rPr>
              <a:t>“</a:t>
            </a:r>
            <a:r>
              <a:rPr lang="en-GB" sz="1600" b="1" i="1">
                <a:solidFill>
                  <a:srgbClr val="002060"/>
                </a:solidFill>
              </a:rPr>
              <a:t>The unions, unions are helping you to do it yourself….before you were the underdog and you felt you had a bigger voice.  Unions aren’t doing that any more.  They’re now trying to allow you to be your self-advocate. So they will then perhaps be behind you but they will never be in front of you anymore.  So people certainly will not stick your neck out.” (Focus group participant 3) </a:t>
            </a:r>
            <a:r>
              <a:rPr lang="en-GB" sz="1600" b="1" i="1">
                <a:solidFill>
                  <a:srgbClr val="002060"/>
                </a:solidFill>
                <a:cs typeface="Calibri Light"/>
              </a:rPr>
              <a:t/>
            </a:r>
            <a:br>
              <a:rPr lang="en-GB" sz="1600" b="1" i="1">
                <a:solidFill>
                  <a:srgbClr val="002060"/>
                </a:solidFill>
                <a:cs typeface="Calibri Light"/>
              </a:rPr>
            </a:br>
            <a:r>
              <a:rPr lang="en-GB" sz="1600" b="1" i="1">
                <a:cs typeface="Calibri Light"/>
              </a:rPr>
              <a:t/>
            </a:r>
            <a:br>
              <a:rPr lang="en-GB" sz="1600" b="1" i="1">
                <a:cs typeface="Calibri Light"/>
              </a:rPr>
            </a:br>
            <a:r>
              <a:rPr lang="en-GB" sz="1600" b="1">
                <a:solidFill>
                  <a:schemeClr val="accent5">
                    <a:lumMod val="50000"/>
                  </a:schemeClr>
                </a:solidFill>
                <a:latin typeface="Stag Medium"/>
                <a:cs typeface="Calibri Light"/>
              </a:rPr>
              <a:t>On promotion:</a:t>
            </a:r>
            <a:r>
              <a:rPr lang="en-GB" sz="1600" b="1">
                <a:cs typeface="Calibri Light"/>
              </a:rPr>
              <a:t/>
            </a:r>
            <a:br>
              <a:rPr lang="en-GB" sz="1600" b="1">
                <a:cs typeface="Calibri Light"/>
              </a:rPr>
            </a:br>
            <a:r>
              <a:rPr lang="en-GB" sz="1600" b="1">
                <a:cs typeface="Calibri Light"/>
              </a:rPr>
              <a:t/>
            </a:r>
            <a:br>
              <a:rPr lang="en-GB" sz="1600" b="1">
                <a:cs typeface="Calibri Light"/>
              </a:rPr>
            </a:br>
            <a:r>
              <a:rPr lang="en-GB" sz="1600" b="1">
                <a:solidFill>
                  <a:schemeClr val="accent5">
                    <a:lumMod val="50000"/>
                  </a:schemeClr>
                </a:solidFill>
                <a:cs typeface="Calibri Light"/>
              </a:rPr>
              <a:t>“</a:t>
            </a:r>
            <a:r>
              <a:rPr lang="en-GB" sz="1600" b="1" i="1">
                <a:solidFill>
                  <a:schemeClr val="accent5">
                    <a:lumMod val="50000"/>
                  </a:schemeClr>
                </a:solidFill>
                <a:cs typeface="Calibri Light"/>
              </a:rPr>
              <a:t>So it was a bit disappointing, felt I was always being overlooked because </a:t>
            </a:r>
            <a:r>
              <a:rPr lang="en-GB" sz="1600" b="1" i="1">
                <a:solidFill>
                  <a:srgbClr val="002060"/>
                </a:solidFill>
                <a:cs typeface="Calibri Light"/>
              </a:rPr>
              <a:t>of this idea of bringing in fresh people. All cases of senior positions being filled were by white men.” (Interviewee I) </a:t>
            </a:r>
            <a:br>
              <a:rPr lang="en-GB" sz="1600" b="1" i="1">
                <a:solidFill>
                  <a:srgbClr val="002060"/>
                </a:solidFill>
                <a:cs typeface="Calibri Light"/>
              </a:rPr>
            </a:br>
            <a:r>
              <a:rPr lang="en-GB" sz="1600" b="1" i="1">
                <a:solidFill>
                  <a:srgbClr val="002060"/>
                </a:solidFill>
                <a:cs typeface="Calibri Light"/>
              </a:rPr>
              <a:t/>
            </a:r>
            <a:br>
              <a:rPr lang="en-GB" sz="1600" b="1" i="1">
                <a:solidFill>
                  <a:srgbClr val="002060"/>
                </a:solidFill>
                <a:cs typeface="Calibri Light"/>
              </a:rPr>
            </a:br>
            <a:r>
              <a:rPr lang="en-GB" sz="1600" b="1" i="1">
                <a:solidFill>
                  <a:srgbClr val="002060"/>
                </a:solidFill>
                <a:cs typeface="Calibri Light"/>
              </a:rPr>
              <a:t>“…At some restructuring meetings UNISON representatives who were running these meetings said they had evidence they were beginning to gather evidence about the fact that throughout that restructure there were larger numbers of ethnic and minority members of staff leaving and the members of staff that where  being promoted tended to be white.” (Interviewee N) </a:t>
            </a:r>
            <a:r>
              <a:rPr lang="en-GB" sz="1600" b="1" i="1">
                <a:cs typeface="Calibri Light"/>
              </a:rPr>
              <a:t/>
            </a:r>
            <a:br>
              <a:rPr lang="en-GB" sz="1600" b="1" i="1">
                <a:cs typeface="Calibri Light"/>
              </a:rPr>
            </a:br>
            <a:r>
              <a:rPr lang="en-GB" sz="1600" b="1" i="1">
                <a:cs typeface="Calibri Light"/>
              </a:rPr>
              <a:t/>
            </a:r>
            <a:br>
              <a:rPr lang="en-GB" sz="1600" b="1" i="1">
                <a:cs typeface="Calibri Light"/>
              </a:rPr>
            </a:br>
            <a:r>
              <a:rPr lang="en-GB" sz="1600" b="1" i="1"/>
              <a:t/>
            </a:r>
            <a:br>
              <a:rPr lang="en-GB" sz="1600" b="1" i="1"/>
            </a:br>
            <a:r>
              <a:rPr lang="en-GB" sz="1600" b="1" i="1"/>
              <a:t/>
            </a:r>
            <a:br>
              <a:rPr lang="en-GB" sz="1600" b="1" i="1"/>
            </a:br>
            <a:endParaRPr lang="en-GB" sz="1600" b="1" i="1">
              <a:solidFill>
                <a:srgbClr val="002060"/>
              </a:solidFill>
              <a:latin typeface="Calibri Light"/>
              <a:cs typeface="Calibri Light"/>
            </a:endParaRPr>
          </a:p>
        </p:txBody>
      </p:sp>
      <p:pic>
        <p:nvPicPr>
          <p:cNvPr id="4" name="Picture 3"/>
          <p:cNvPicPr>
            <a:picLocks noChangeAspect="1"/>
          </p:cNvPicPr>
          <p:nvPr/>
        </p:nvPicPr>
        <p:blipFill>
          <a:blip r:embed="rId3"/>
          <a:stretch>
            <a:fillRect/>
          </a:stretch>
        </p:blipFill>
        <p:spPr>
          <a:xfrm>
            <a:off x="499783" y="454508"/>
            <a:ext cx="2048434" cy="676715"/>
          </a:xfrm>
          <a:prstGeom prst="rect">
            <a:avLst/>
          </a:prstGeom>
        </p:spPr>
      </p:pic>
      <p:pic>
        <p:nvPicPr>
          <p:cNvPr id="6" name="Picture 5">
            <a:extLst>
              <a:ext uri="{FF2B5EF4-FFF2-40B4-BE49-F238E27FC236}">
                <a16:creationId xmlns:a16="http://schemas.microsoft.com/office/drawing/2014/main" id="{116E95DA-415C-40A0-8AD6-1E06EDD54B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25743" y="319897"/>
            <a:ext cx="992640" cy="1009267"/>
          </a:xfrm>
          <a:prstGeom prst="rect">
            <a:avLst/>
          </a:prstGeom>
        </p:spPr>
      </p:pic>
    </p:spTree>
    <p:extLst>
      <p:ext uri="{BB962C8B-B14F-4D97-AF65-F5344CB8AC3E}">
        <p14:creationId xmlns:p14="http://schemas.microsoft.com/office/powerpoint/2010/main" val="827825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0031"/>
            <a:ext cx="10515600" cy="563346"/>
          </a:xfrm>
        </p:spPr>
        <p:txBody>
          <a:bodyPr>
            <a:normAutofit fontScale="90000"/>
          </a:bodyPr>
          <a:lstStyle/>
          <a:p>
            <a:r>
              <a:rPr lang="en-GB" b="1">
                <a:solidFill>
                  <a:schemeClr val="accent5">
                    <a:lumMod val="50000"/>
                  </a:schemeClr>
                </a:solidFill>
                <a:latin typeface="Stag Medium" panose="02000603060000020004" pitchFamily="50" charset="0"/>
              </a:rPr>
              <a:t>Provocations	</a:t>
            </a:r>
          </a:p>
        </p:txBody>
      </p:sp>
      <p:sp>
        <p:nvSpPr>
          <p:cNvPr id="3" name="Content Placeholder 2"/>
          <p:cNvSpPr>
            <a:spLocks noGrp="1"/>
          </p:cNvSpPr>
          <p:nvPr>
            <p:ph idx="1"/>
          </p:nvPr>
        </p:nvSpPr>
        <p:spPr>
          <a:xfrm>
            <a:off x="838200" y="2135502"/>
            <a:ext cx="10515600" cy="3693432"/>
          </a:xfrm>
        </p:spPr>
        <p:txBody>
          <a:bodyPr>
            <a:normAutofit/>
          </a:bodyPr>
          <a:lstStyle/>
          <a:p>
            <a:r>
              <a:rPr lang="en-GB">
                <a:solidFill>
                  <a:srgbClr val="002060"/>
                </a:solidFill>
              </a:rPr>
              <a:t>Where is this issue in your institution priorities?</a:t>
            </a:r>
          </a:p>
          <a:p>
            <a:r>
              <a:rPr lang="en-GB">
                <a:solidFill>
                  <a:srgbClr val="002060"/>
                </a:solidFill>
              </a:rPr>
              <a:t>Where is the BAME talent within your service?</a:t>
            </a:r>
          </a:p>
          <a:p>
            <a:r>
              <a:rPr lang="en-GB">
                <a:solidFill>
                  <a:srgbClr val="002060"/>
                </a:solidFill>
              </a:rPr>
              <a:t>Where is your pipeline for BAME talent and how do you tap into it?</a:t>
            </a:r>
          </a:p>
          <a:p>
            <a:r>
              <a:rPr lang="en-GB">
                <a:solidFill>
                  <a:srgbClr val="002060"/>
                </a:solidFill>
              </a:rPr>
              <a:t>How can your HR processes enable you to recruit more diverse talent?</a:t>
            </a:r>
          </a:p>
          <a:p>
            <a:r>
              <a:rPr lang="en-GB">
                <a:solidFill>
                  <a:srgbClr val="002060"/>
                </a:solidFill>
              </a:rPr>
              <a:t>How do you develop and embed a culture that challenges perceptions that unfairly disadvantage BAME talent?</a:t>
            </a:r>
          </a:p>
          <a:p>
            <a:endParaRPr lang="en-GB">
              <a:solidFill>
                <a:srgbClr val="002060"/>
              </a:solidFill>
            </a:endParaRPr>
          </a:p>
        </p:txBody>
      </p:sp>
      <p:pic>
        <p:nvPicPr>
          <p:cNvPr id="4" name="Picture 3"/>
          <p:cNvPicPr>
            <a:picLocks noChangeAspect="1"/>
          </p:cNvPicPr>
          <p:nvPr/>
        </p:nvPicPr>
        <p:blipFill>
          <a:blip r:embed="rId3"/>
          <a:stretch>
            <a:fillRect/>
          </a:stretch>
        </p:blipFill>
        <p:spPr>
          <a:xfrm>
            <a:off x="449679" y="351191"/>
            <a:ext cx="2048434" cy="676715"/>
          </a:xfrm>
          <a:prstGeom prst="rect">
            <a:avLst/>
          </a:prstGeom>
        </p:spPr>
      </p:pic>
      <p:pic>
        <p:nvPicPr>
          <p:cNvPr id="5" name="Picture 4">
            <a:extLst>
              <a:ext uri="{FF2B5EF4-FFF2-40B4-BE49-F238E27FC236}">
                <a16:creationId xmlns:a16="http://schemas.microsoft.com/office/drawing/2014/main" id="{EF1096DA-E30B-4B34-8E6B-6E5BE8A3A3C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79231" y="176957"/>
            <a:ext cx="991551" cy="1008160"/>
          </a:xfrm>
          <a:prstGeom prst="rect">
            <a:avLst/>
          </a:prstGeom>
        </p:spPr>
      </p:pic>
    </p:spTree>
    <p:extLst>
      <p:ext uri="{BB962C8B-B14F-4D97-AF65-F5344CB8AC3E}">
        <p14:creationId xmlns:p14="http://schemas.microsoft.com/office/powerpoint/2010/main" val="3815930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0031"/>
            <a:ext cx="7903029" cy="563346"/>
          </a:xfrm>
        </p:spPr>
        <p:txBody>
          <a:bodyPr>
            <a:normAutofit fontScale="90000"/>
          </a:bodyPr>
          <a:lstStyle/>
          <a:p>
            <a:r>
              <a:rPr lang="en-GB" b="1">
                <a:solidFill>
                  <a:schemeClr val="accent5">
                    <a:lumMod val="50000"/>
                  </a:schemeClr>
                </a:solidFill>
                <a:latin typeface="Stag Medium" panose="02000603060000020004" pitchFamily="50" charset="0"/>
              </a:rPr>
              <a:t>Your action plan…</a:t>
            </a:r>
          </a:p>
        </p:txBody>
      </p:sp>
      <p:sp>
        <p:nvSpPr>
          <p:cNvPr id="3" name="Content Placeholder 2"/>
          <p:cNvSpPr>
            <a:spLocks noGrp="1"/>
          </p:cNvSpPr>
          <p:nvPr>
            <p:ph idx="1"/>
          </p:nvPr>
        </p:nvSpPr>
        <p:spPr>
          <a:xfrm>
            <a:off x="838200" y="2135502"/>
            <a:ext cx="10515600" cy="3546841"/>
          </a:xfrm>
        </p:spPr>
        <p:txBody>
          <a:bodyPr vert="horz" lIns="91440" tIns="45720" rIns="91440" bIns="45720" rtlCol="0" anchor="t">
            <a:normAutofit/>
          </a:bodyPr>
          <a:lstStyle/>
          <a:p>
            <a:r>
              <a:rPr lang="en-GB">
                <a:solidFill>
                  <a:srgbClr val="002060"/>
                </a:solidFill>
              </a:rPr>
              <a:t>&lt;action 1&gt;</a:t>
            </a:r>
          </a:p>
          <a:p>
            <a:r>
              <a:rPr lang="en-GB">
                <a:solidFill>
                  <a:srgbClr val="002060"/>
                </a:solidFill>
              </a:rPr>
              <a:t>&lt;action 2&gt;</a:t>
            </a:r>
            <a:endParaRPr lang="en-GB">
              <a:solidFill>
                <a:srgbClr val="002060"/>
              </a:solidFill>
              <a:cs typeface="Calibri"/>
            </a:endParaRPr>
          </a:p>
          <a:p>
            <a:r>
              <a:rPr lang="en-GB">
                <a:solidFill>
                  <a:srgbClr val="002060"/>
                </a:solidFill>
              </a:rPr>
              <a:t>&lt;action 3&gt;</a:t>
            </a:r>
            <a:endParaRPr lang="en-GB">
              <a:solidFill>
                <a:srgbClr val="002060"/>
              </a:solidFill>
              <a:cs typeface="Calibri" panose="020F0502020204030204"/>
            </a:endParaRPr>
          </a:p>
          <a:p>
            <a:r>
              <a:rPr lang="en-GB">
                <a:solidFill>
                  <a:srgbClr val="002060"/>
                </a:solidFill>
              </a:rPr>
              <a:t>&lt;action 4&gt;</a:t>
            </a:r>
            <a:endParaRPr lang="en-GB">
              <a:solidFill>
                <a:srgbClr val="002060"/>
              </a:solidFill>
              <a:cs typeface="Calibri" panose="020F0502020204030204"/>
            </a:endParaRPr>
          </a:p>
          <a:p>
            <a:r>
              <a:rPr lang="en-GB">
                <a:solidFill>
                  <a:srgbClr val="002060"/>
                </a:solidFill>
              </a:rPr>
              <a:t>&lt;action 5&gt;</a:t>
            </a:r>
            <a:endParaRPr lang="en-GB">
              <a:solidFill>
                <a:srgbClr val="002060"/>
              </a:solidFill>
              <a:cs typeface="Calibri" panose="020F0502020204030204"/>
            </a:endParaRPr>
          </a:p>
          <a:p>
            <a:r>
              <a:rPr lang="en-GB">
                <a:solidFill>
                  <a:srgbClr val="002060"/>
                </a:solidFill>
              </a:rPr>
              <a:t>Review on 8 May 2020 … or next M25 conference</a:t>
            </a:r>
            <a:endParaRPr lang="en-GB">
              <a:solidFill>
                <a:srgbClr val="002060"/>
              </a:solidFill>
              <a:cs typeface="Calibri"/>
            </a:endParaRPr>
          </a:p>
          <a:p>
            <a:endParaRPr lang="en-GB">
              <a:solidFill>
                <a:srgbClr val="002060"/>
              </a:solidFill>
            </a:endParaRPr>
          </a:p>
        </p:txBody>
      </p:sp>
      <p:pic>
        <p:nvPicPr>
          <p:cNvPr id="4" name="Picture 3"/>
          <p:cNvPicPr>
            <a:picLocks noChangeAspect="1"/>
          </p:cNvPicPr>
          <p:nvPr/>
        </p:nvPicPr>
        <p:blipFill>
          <a:blip r:embed="rId3"/>
          <a:stretch>
            <a:fillRect/>
          </a:stretch>
        </p:blipFill>
        <p:spPr>
          <a:xfrm>
            <a:off x="449679" y="351191"/>
            <a:ext cx="2048434" cy="676715"/>
          </a:xfrm>
          <a:prstGeom prst="rect">
            <a:avLst/>
          </a:prstGeom>
        </p:spPr>
      </p:pic>
      <p:pic>
        <p:nvPicPr>
          <p:cNvPr id="5" name="Picture 4">
            <a:extLst>
              <a:ext uri="{FF2B5EF4-FFF2-40B4-BE49-F238E27FC236}">
                <a16:creationId xmlns:a16="http://schemas.microsoft.com/office/drawing/2014/main" id="{EF1096DA-E30B-4B34-8E6B-6E5BE8A3A3C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79231" y="176957"/>
            <a:ext cx="991551" cy="1008160"/>
          </a:xfrm>
          <a:prstGeom prst="rect">
            <a:avLst/>
          </a:prstGeom>
        </p:spPr>
      </p:pic>
    </p:spTree>
    <p:extLst>
      <p:ext uri="{BB962C8B-B14F-4D97-AF65-F5344CB8AC3E}">
        <p14:creationId xmlns:p14="http://schemas.microsoft.com/office/powerpoint/2010/main" val="22955176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300031"/>
            <a:ext cx="10515600" cy="563346"/>
          </a:xfrm>
        </p:spPr>
        <p:txBody>
          <a:bodyPr>
            <a:normAutofit fontScale="90000"/>
          </a:bodyPr>
          <a:lstStyle/>
          <a:p>
            <a:r>
              <a:rPr lang="en-GB" b="1">
                <a:solidFill>
                  <a:schemeClr val="accent5">
                    <a:lumMod val="50000"/>
                  </a:schemeClr>
                </a:solidFill>
                <a:latin typeface="Stag Medium" panose="02000603060000020004" pitchFamily="50" charset="0"/>
              </a:rPr>
              <a:t>From participants to senior managers</a:t>
            </a:r>
          </a:p>
        </p:txBody>
      </p:sp>
      <p:sp>
        <p:nvSpPr>
          <p:cNvPr id="3" name="Content Placeholder 2"/>
          <p:cNvSpPr>
            <a:spLocks noGrp="1"/>
          </p:cNvSpPr>
          <p:nvPr>
            <p:ph idx="1"/>
          </p:nvPr>
        </p:nvSpPr>
        <p:spPr>
          <a:xfrm>
            <a:off x="838200" y="2135502"/>
            <a:ext cx="10515600" cy="3546841"/>
          </a:xfrm>
        </p:spPr>
        <p:txBody>
          <a:bodyPr>
            <a:normAutofit/>
          </a:bodyPr>
          <a:lstStyle/>
          <a:p>
            <a:r>
              <a:rPr lang="en-GB">
                <a:solidFill>
                  <a:srgbClr val="002060"/>
                </a:solidFill>
              </a:rPr>
              <a:t>Make diversity a strategic priority</a:t>
            </a:r>
          </a:p>
          <a:p>
            <a:r>
              <a:rPr lang="en-GB">
                <a:solidFill>
                  <a:srgbClr val="002060"/>
                </a:solidFill>
              </a:rPr>
              <a:t>Educate yourself</a:t>
            </a:r>
          </a:p>
          <a:p>
            <a:r>
              <a:rPr lang="en-GB">
                <a:solidFill>
                  <a:srgbClr val="002060"/>
                </a:solidFill>
              </a:rPr>
              <a:t>Create more opportunities for progression</a:t>
            </a:r>
          </a:p>
          <a:p>
            <a:r>
              <a:rPr lang="en-GB">
                <a:solidFill>
                  <a:srgbClr val="002060"/>
                </a:solidFill>
              </a:rPr>
              <a:t>Seek HR advice on EDI issues</a:t>
            </a:r>
          </a:p>
          <a:p>
            <a:r>
              <a:rPr lang="en-GB">
                <a:solidFill>
                  <a:srgbClr val="002060"/>
                </a:solidFill>
              </a:rPr>
              <a:t>Monitor workforce diversity to provide a baseline</a:t>
            </a:r>
          </a:p>
          <a:p>
            <a:r>
              <a:rPr lang="en-GB">
                <a:solidFill>
                  <a:srgbClr val="002060"/>
                </a:solidFill>
              </a:rPr>
              <a:t>Consider a BAME mentorship programme</a:t>
            </a:r>
          </a:p>
          <a:p>
            <a:endParaRPr lang="en-GB">
              <a:solidFill>
                <a:srgbClr val="002060"/>
              </a:solidFill>
            </a:endParaRPr>
          </a:p>
        </p:txBody>
      </p:sp>
      <p:pic>
        <p:nvPicPr>
          <p:cNvPr id="4" name="Picture 3"/>
          <p:cNvPicPr>
            <a:picLocks noChangeAspect="1"/>
          </p:cNvPicPr>
          <p:nvPr/>
        </p:nvPicPr>
        <p:blipFill>
          <a:blip r:embed="rId3"/>
          <a:stretch>
            <a:fillRect/>
          </a:stretch>
        </p:blipFill>
        <p:spPr>
          <a:xfrm>
            <a:off x="449679" y="351191"/>
            <a:ext cx="2048434" cy="676715"/>
          </a:xfrm>
          <a:prstGeom prst="rect">
            <a:avLst/>
          </a:prstGeom>
        </p:spPr>
      </p:pic>
      <p:pic>
        <p:nvPicPr>
          <p:cNvPr id="5" name="Picture 4">
            <a:extLst>
              <a:ext uri="{FF2B5EF4-FFF2-40B4-BE49-F238E27FC236}">
                <a16:creationId xmlns:a16="http://schemas.microsoft.com/office/drawing/2014/main" id="{EF1096DA-E30B-4B34-8E6B-6E5BE8A3A3C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79231" y="176957"/>
            <a:ext cx="991551" cy="1008160"/>
          </a:xfrm>
          <a:prstGeom prst="rect">
            <a:avLst/>
          </a:prstGeom>
        </p:spPr>
      </p:pic>
    </p:spTree>
    <p:extLst>
      <p:ext uri="{BB962C8B-B14F-4D97-AF65-F5344CB8AC3E}">
        <p14:creationId xmlns:p14="http://schemas.microsoft.com/office/powerpoint/2010/main" val="29734365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39597" y="2501443"/>
            <a:ext cx="8850388" cy="1792433"/>
          </a:xfrm>
        </p:spPr>
        <p:txBody>
          <a:bodyPr>
            <a:normAutofit fontScale="90000"/>
          </a:bodyPr>
          <a:lstStyle/>
          <a:p>
            <a:r>
              <a:rPr lang="en-GB" sz="4400" b="1">
                <a:latin typeface="Stag Medium" panose="02000603060000020004" pitchFamily="50" charset="0"/>
              </a:rPr>
              <a:t/>
            </a:r>
            <a:br>
              <a:rPr lang="en-GB" sz="4400" b="1">
                <a:latin typeface="Stag Medium" panose="02000603060000020004" pitchFamily="50" charset="0"/>
              </a:rPr>
            </a:br>
            <a:r>
              <a:rPr lang="en-GB" sz="4400" b="1">
                <a:latin typeface="Stag Medium" panose="02000603060000020004" pitchFamily="50" charset="0"/>
              </a:rPr>
              <a:t/>
            </a:r>
            <a:br>
              <a:rPr lang="en-GB" sz="4400" b="1">
                <a:latin typeface="Stag Medium" panose="02000603060000020004" pitchFamily="50" charset="0"/>
              </a:rPr>
            </a:br>
            <a:r>
              <a:rPr lang="en-GB" b="1">
                <a:solidFill>
                  <a:schemeClr val="accent5">
                    <a:lumMod val="50000"/>
                  </a:schemeClr>
                </a:solidFill>
                <a:latin typeface="Stag Medium"/>
              </a:rPr>
              <a:t>Questions and further discussion…</a:t>
            </a:r>
            <a:endParaRPr lang="en-GB" b="1" i="1">
              <a:solidFill>
                <a:schemeClr val="accent5">
                  <a:lumMod val="50000"/>
                </a:schemeClr>
              </a:solidFill>
              <a:latin typeface="Stag Medium"/>
            </a:endParaRPr>
          </a:p>
        </p:txBody>
      </p:sp>
      <p:pic>
        <p:nvPicPr>
          <p:cNvPr id="4" name="Picture 3"/>
          <p:cNvPicPr>
            <a:picLocks noChangeAspect="1"/>
          </p:cNvPicPr>
          <p:nvPr/>
        </p:nvPicPr>
        <p:blipFill>
          <a:blip r:embed="rId3"/>
          <a:stretch>
            <a:fillRect/>
          </a:stretch>
        </p:blipFill>
        <p:spPr>
          <a:xfrm>
            <a:off x="499783" y="454508"/>
            <a:ext cx="2048434" cy="676715"/>
          </a:xfrm>
          <a:prstGeom prst="rect">
            <a:avLst/>
          </a:prstGeom>
        </p:spPr>
      </p:pic>
      <p:pic>
        <p:nvPicPr>
          <p:cNvPr id="6" name="Picture 5">
            <a:extLst>
              <a:ext uri="{FF2B5EF4-FFF2-40B4-BE49-F238E27FC236}">
                <a16:creationId xmlns:a16="http://schemas.microsoft.com/office/drawing/2014/main" id="{116E95DA-415C-40A0-8AD6-1E06EDD54B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25743" y="319897"/>
            <a:ext cx="992640" cy="1009267"/>
          </a:xfrm>
          <a:prstGeom prst="rect">
            <a:avLst/>
          </a:prstGeom>
        </p:spPr>
      </p:pic>
    </p:spTree>
    <p:extLst>
      <p:ext uri="{BB962C8B-B14F-4D97-AF65-F5344CB8AC3E}">
        <p14:creationId xmlns:p14="http://schemas.microsoft.com/office/powerpoint/2010/main" val="32582799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78063" y="2079170"/>
            <a:ext cx="9144000" cy="2536371"/>
          </a:xfrm>
        </p:spPr>
        <p:txBody>
          <a:bodyPr>
            <a:normAutofit fontScale="90000"/>
          </a:bodyPr>
          <a:lstStyle/>
          <a:p>
            <a:r>
              <a:rPr lang="en-GB" sz="4400" b="1">
                <a:solidFill>
                  <a:schemeClr val="accent5">
                    <a:lumMod val="50000"/>
                  </a:schemeClr>
                </a:solidFill>
                <a:latin typeface="Stag Medium" panose="02000603060000020004" pitchFamily="50" charset="0"/>
              </a:rPr>
              <a:t/>
            </a:r>
            <a:br>
              <a:rPr lang="en-GB" sz="4400" b="1">
                <a:solidFill>
                  <a:schemeClr val="accent5">
                    <a:lumMod val="50000"/>
                  </a:schemeClr>
                </a:solidFill>
                <a:latin typeface="Stag Medium" panose="02000603060000020004" pitchFamily="50" charset="0"/>
              </a:rPr>
            </a:br>
            <a:r>
              <a:rPr lang="en-GB" sz="4400" b="1">
                <a:solidFill>
                  <a:schemeClr val="accent5">
                    <a:lumMod val="50000"/>
                  </a:schemeClr>
                </a:solidFill>
                <a:latin typeface="Stag Medium" panose="02000603060000020004" pitchFamily="50" charset="0"/>
              </a:rPr>
              <a:t/>
            </a:r>
            <a:br>
              <a:rPr lang="en-GB" sz="4400" b="1">
                <a:solidFill>
                  <a:schemeClr val="accent5">
                    <a:lumMod val="50000"/>
                  </a:schemeClr>
                </a:solidFill>
                <a:latin typeface="Stag Medium" panose="02000603060000020004" pitchFamily="50" charset="0"/>
              </a:rPr>
            </a:br>
            <a:r>
              <a:rPr lang="en-GB" sz="4400" b="1">
                <a:solidFill>
                  <a:schemeClr val="accent5">
                    <a:lumMod val="50000"/>
                  </a:schemeClr>
                </a:solidFill>
                <a:latin typeface="Stag Medium" panose="02000603060000020004" pitchFamily="50" charset="0"/>
              </a:rPr>
              <a:t>What next?  </a:t>
            </a:r>
            <a:br>
              <a:rPr lang="en-GB" sz="4400" b="1">
                <a:solidFill>
                  <a:schemeClr val="accent5">
                    <a:lumMod val="50000"/>
                  </a:schemeClr>
                </a:solidFill>
                <a:latin typeface="Stag Medium" panose="02000603060000020004" pitchFamily="50" charset="0"/>
              </a:rPr>
            </a:br>
            <a:r>
              <a:rPr lang="en-GB" sz="4400" b="1" i="1">
                <a:solidFill>
                  <a:schemeClr val="accent5">
                    <a:lumMod val="50000"/>
                  </a:schemeClr>
                </a:solidFill>
                <a:latin typeface="Stag Medium" panose="02000603060000020004" pitchFamily="50" charset="0"/>
              </a:rPr>
              <a:t>Challenges and opportunities </a:t>
            </a:r>
            <a:br>
              <a:rPr lang="en-GB" sz="4400" b="1" i="1">
                <a:solidFill>
                  <a:schemeClr val="accent5">
                    <a:lumMod val="50000"/>
                  </a:schemeClr>
                </a:solidFill>
                <a:latin typeface="Stag Medium" panose="02000603060000020004" pitchFamily="50" charset="0"/>
              </a:rPr>
            </a:br>
            <a:r>
              <a:rPr lang="en-GB" sz="4400" b="1" i="1" u="sng">
                <a:solidFill>
                  <a:srgbClr val="FF0000"/>
                </a:solidFill>
                <a:latin typeface="Stag Medium" panose="02000603060000020004" pitchFamily="50" charset="0"/>
              </a:rPr>
              <a:t>for achieving diversity </a:t>
            </a:r>
            <a:r>
              <a:rPr lang="en-GB" sz="4400" b="1" i="1">
                <a:solidFill>
                  <a:schemeClr val="accent5">
                    <a:lumMod val="50000"/>
                  </a:schemeClr>
                </a:solidFill>
                <a:latin typeface="Stag Medium" panose="02000603060000020004" pitchFamily="50" charset="0"/>
              </a:rPr>
              <a:t>in the library and information profession</a:t>
            </a:r>
          </a:p>
        </p:txBody>
      </p:sp>
      <p:sp>
        <p:nvSpPr>
          <p:cNvPr id="3" name="Subtitle 2"/>
          <p:cNvSpPr>
            <a:spLocks noGrp="1"/>
          </p:cNvSpPr>
          <p:nvPr>
            <p:ph type="subTitle" idx="1"/>
          </p:nvPr>
        </p:nvSpPr>
        <p:spPr>
          <a:xfrm>
            <a:off x="141513" y="6135069"/>
            <a:ext cx="5889173" cy="536845"/>
          </a:xfrm>
        </p:spPr>
        <p:txBody>
          <a:bodyPr>
            <a:noAutofit/>
          </a:bodyPr>
          <a:lstStyle/>
          <a:p>
            <a:pPr algn="l"/>
            <a:r>
              <a:rPr lang="en-GB" sz="1800" b="1" i="1">
                <a:solidFill>
                  <a:schemeClr val="accent5">
                    <a:lumMod val="50000"/>
                  </a:schemeClr>
                </a:solidFill>
                <a:latin typeface="Stag Medium" panose="02000603060000020004" pitchFamily="50" charset="0"/>
              </a:rPr>
              <a:t>Libby Homer, University Librarian, Anglia Ruskin University</a:t>
            </a:r>
          </a:p>
          <a:p>
            <a:endParaRPr lang="en-GB" sz="2800">
              <a:solidFill>
                <a:schemeClr val="accent5">
                  <a:lumMod val="50000"/>
                </a:schemeClr>
              </a:solidFill>
              <a:latin typeface="Stag Medium" panose="02000603060000020004" pitchFamily="50" charset="0"/>
            </a:endParaRPr>
          </a:p>
        </p:txBody>
      </p:sp>
      <p:pic>
        <p:nvPicPr>
          <p:cNvPr id="4" name="Picture 3"/>
          <p:cNvPicPr>
            <a:picLocks noChangeAspect="1"/>
          </p:cNvPicPr>
          <p:nvPr/>
        </p:nvPicPr>
        <p:blipFill>
          <a:blip r:embed="rId3"/>
          <a:stretch>
            <a:fillRect/>
          </a:stretch>
        </p:blipFill>
        <p:spPr>
          <a:xfrm>
            <a:off x="499783" y="454508"/>
            <a:ext cx="2048434" cy="676715"/>
          </a:xfrm>
          <a:prstGeom prst="rect">
            <a:avLst/>
          </a:prstGeom>
        </p:spPr>
      </p:pic>
      <p:pic>
        <p:nvPicPr>
          <p:cNvPr id="6" name="Picture 5">
            <a:extLst>
              <a:ext uri="{FF2B5EF4-FFF2-40B4-BE49-F238E27FC236}">
                <a16:creationId xmlns:a16="http://schemas.microsoft.com/office/drawing/2014/main" id="{116E95DA-415C-40A0-8AD6-1E06EDD54B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25743" y="319897"/>
            <a:ext cx="992640" cy="1009267"/>
          </a:xfrm>
          <a:prstGeom prst="rect">
            <a:avLst/>
          </a:prstGeom>
        </p:spPr>
      </p:pic>
      <p:sp>
        <p:nvSpPr>
          <p:cNvPr id="7" name="Subtitle 2">
            <a:extLst>
              <a:ext uri="{FF2B5EF4-FFF2-40B4-BE49-F238E27FC236}">
                <a16:creationId xmlns:a16="http://schemas.microsoft.com/office/drawing/2014/main" id="{3E86BF1B-AFF6-433C-AD83-A60EB1E0F332}"/>
              </a:ext>
            </a:extLst>
          </p:cNvPr>
          <p:cNvSpPr txBox="1">
            <a:spLocks/>
          </p:cNvSpPr>
          <p:nvPr/>
        </p:nvSpPr>
        <p:spPr>
          <a:xfrm>
            <a:off x="6226628" y="6113298"/>
            <a:ext cx="5736771" cy="53684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1800" b="1" i="1">
                <a:solidFill>
                  <a:schemeClr val="accent5">
                    <a:lumMod val="50000"/>
                  </a:schemeClr>
                </a:solidFill>
                <a:latin typeface="Stag Medium" panose="02000603060000020004" pitchFamily="50" charset="0"/>
              </a:rPr>
              <a:t>Regina Everitt, Director of Library and Learning Services, University of East London</a:t>
            </a:r>
          </a:p>
          <a:p>
            <a:endParaRPr lang="en-GB" sz="2800">
              <a:solidFill>
                <a:schemeClr val="accent5">
                  <a:lumMod val="50000"/>
                </a:schemeClr>
              </a:solidFill>
              <a:latin typeface="Stag Medium" panose="02000603060000020004" pitchFamily="50" charset="0"/>
            </a:endParaRPr>
          </a:p>
        </p:txBody>
      </p:sp>
    </p:spTree>
    <p:extLst>
      <p:ext uri="{BB962C8B-B14F-4D97-AF65-F5344CB8AC3E}">
        <p14:creationId xmlns:p14="http://schemas.microsoft.com/office/powerpoint/2010/main" val="36745372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27342"/>
            <a:ext cx="10515600" cy="563346"/>
          </a:xfrm>
        </p:spPr>
        <p:txBody>
          <a:bodyPr>
            <a:normAutofit fontScale="90000"/>
          </a:bodyPr>
          <a:lstStyle/>
          <a:p>
            <a:r>
              <a:rPr lang="en-GB" b="1">
                <a:solidFill>
                  <a:schemeClr val="accent5">
                    <a:lumMod val="50000"/>
                  </a:schemeClr>
                </a:solidFill>
                <a:latin typeface="Stag Medium"/>
              </a:rPr>
              <a:t>SCONUL Workforce Development Group	</a:t>
            </a:r>
          </a:p>
        </p:txBody>
      </p:sp>
      <p:sp>
        <p:nvSpPr>
          <p:cNvPr id="3" name="Content Placeholder 2"/>
          <p:cNvSpPr>
            <a:spLocks noGrp="1"/>
          </p:cNvSpPr>
          <p:nvPr>
            <p:ph idx="1"/>
          </p:nvPr>
        </p:nvSpPr>
        <p:spPr/>
        <p:txBody>
          <a:bodyPr>
            <a:normAutofit fontScale="47500" lnSpcReduction="20000"/>
          </a:bodyPr>
          <a:lstStyle/>
          <a:p>
            <a:pPr marL="0" indent="0">
              <a:lnSpc>
                <a:spcPct val="150000"/>
              </a:lnSpc>
              <a:buNone/>
            </a:pPr>
            <a:r>
              <a:rPr lang="en-GB" sz="5100">
                <a:solidFill>
                  <a:srgbClr val="002060"/>
                </a:solidFill>
                <a:cs typeface="Arial" panose="020B0604020202020204" pitchFamily="34" charset="0"/>
              </a:rPr>
              <a:t>Programme on strategic workforce planning to support members in their own workforce planning, focusing on three key areas:</a:t>
            </a:r>
          </a:p>
          <a:p>
            <a:pPr>
              <a:lnSpc>
                <a:spcPct val="150000"/>
              </a:lnSpc>
            </a:pPr>
            <a:r>
              <a:rPr lang="en-GB" sz="5100">
                <a:solidFill>
                  <a:srgbClr val="002060"/>
                </a:solidFill>
                <a:cs typeface="Arial" panose="020B0604020202020204" pitchFamily="34" charset="0"/>
              </a:rPr>
              <a:t>Supporting members to address the lack of ethnic diversity across the library workforce, starting by listening to BAME staff members’ experiences of work</a:t>
            </a:r>
          </a:p>
          <a:p>
            <a:pPr>
              <a:lnSpc>
                <a:spcPct val="150000"/>
              </a:lnSpc>
            </a:pPr>
            <a:r>
              <a:rPr lang="en-GB" sz="5100">
                <a:solidFill>
                  <a:srgbClr val="002060"/>
                </a:solidFill>
                <a:cs typeface="Arial" panose="020B0604020202020204" pitchFamily="34" charset="0"/>
              </a:rPr>
              <a:t>The pipeline for new talent, exploring how to foster and support new entrants to the profession</a:t>
            </a:r>
          </a:p>
          <a:p>
            <a:pPr>
              <a:lnSpc>
                <a:spcPct val="150000"/>
              </a:lnSpc>
            </a:pPr>
            <a:r>
              <a:rPr lang="en-GB" sz="5100">
                <a:solidFill>
                  <a:srgbClr val="002060"/>
                </a:solidFill>
                <a:cs typeface="Arial" panose="020B0604020202020204" pitchFamily="34" charset="0"/>
              </a:rPr>
              <a:t>Developing the current work, particularly in adapting to fast-paced changes in the profession and the requirements of our home institutions</a:t>
            </a:r>
          </a:p>
          <a:p>
            <a:pPr marL="0" indent="0">
              <a:buNone/>
            </a:pPr>
            <a:endParaRPr lang="en-GB"/>
          </a:p>
        </p:txBody>
      </p:sp>
      <p:pic>
        <p:nvPicPr>
          <p:cNvPr id="4" name="Picture 3"/>
          <p:cNvPicPr>
            <a:picLocks noChangeAspect="1"/>
          </p:cNvPicPr>
          <p:nvPr/>
        </p:nvPicPr>
        <p:blipFill>
          <a:blip r:embed="rId3"/>
          <a:stretch>
            <a:fillRect/>
          </a:stretch>
        </p:blipFill>
        <p:spPr>
          <a:xfrm>
            <a:off x="449679" y="351191"/>
            <a:ext cx="2048434" cy="676715"/>
          </a:xfrm>
          <a:prstGeom prst="rect">
            <a:avLst/>
          </a:prstGeom>
        </p:spPr>
      </p:pic>
      <p:pic>
        <p:nvPicPr>
          <p:cNvPr id="5" name="Picture 4">
            <a:extLst>
              <a:ext uri="{FF2B5EF4-FFF2-40B4-BE49-F238E27FC236}">
                <a16:creationId xmlns:a16="http://schemas.microsoft.com/office/drawing/2014/main" id="{EF1096DA-E30B-4B34-8E6B-6E5BE8A3A3C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179231" y="176957"/>
            <a:ext cx="991551" cy="1008160"/>
          </a:xfrm>
          <a:prstGeom prst="rect">
            <a:avLst/>
          </a:prstGeom>
        </p:spPr>
      </p:pic>
    </p:spTree>
    <p:extLst>
      <p:ext uri="{BB962C8B-B14F-4D97-AF65-F5344CB8AC3E}">
        <p14:creationId xmlns:p14="http://schemas.microsoft.com/office/powerpoint/2010/main" val="4114560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27342"/>
            <a:ext cx="10515600" cy="563346"/>
          </a:xfrm>
        </p:spPr>
        <p:txBody>
          <a:bodyPr>
            <a:normAutofit fontScale="90000"/>
          </a:bodyPr>
          <a:lstStyle/>
          <a:p>
            <a:r>
              <a:rPr lang="en-GB" b="1">
                <a:solidFill>
                  <a:schemeClr val="accent5">
                    <a:lumMod val="50000"/>
                  </a:schemeClr>
                </a:solidFill>
                <a:latin typeface="Stag Medium" panose="02000603060000020004" pitchFamily="50" charset="0"/>
              </a:rPr>
              <a:t>Research into BAME staff experience	</a:t>
            </a:r>
          </a:p>
        </p:txBody>
      </p:sp>
      <p:sp>
        <p:nvSpPr>
          <p:cNvPr id="3" name="Content Placeholder 2"/>
          <p:cNvSpPr>
            <a:spLocks noGrp="1"/>
          </p:cNvSpPr>
          <p:nvPr>
            <p:ph idx="1"/>
          </p:nvPr>
        </p:nvSpPr>
        <p:spPr/>
        <p:txBody>
          <a:bodyPr vert="horz" lIns="91440" tIns="45720" rIns="91440" bIns="45720" rtlCol="0" anchor="t">
            <a:normAutofit/>
          </a:bodyPr>
          <a:lstStyle/>
          <a:p>
            <a:pPr>
              <a:lnSpc>
                <a:spcPct val="150000"/>
              </a:lnSpc>
              <a:buClr>
                <a:schemeClr val="tx2"/>
              </a:buClr>
            </a:pPr>
            <a:r>
              <a:rPr lang="en-GB" sz="2400">
                <a:solidFill>
                  <a:srgbClr val="002060"/>
                </a:solidFill>
                <a:cs typeface="Arial"/>
              </a:rPr>
              <a:t>69% female; 27% male; 4% other </a:t>
            </a:r>
            <a:endParaRPr lang="en-US" sz="2400"/>
          </a:p>
          <a:p>
            <a:pPr>
              <a:lnSpc>
                <a:spcPct val="150000"/>
              </a:lnSpc>
              <a:buClr>
                <a:schemeClr val="tx2"/>
              </a:buClr>
            </a:pPr>
            <a:r>
              <a:rPr lang="en-GB" sz="2400">
                <a:solidFill>
                  <a:srgbClr val="002060"/>
                </a:solidFill>
                <a:cs typeface="Arial"/>
              </a:rPr>
              <a:t>all regions represented but 58% from London; 17% from NW / NE / Yorkshire &amp; Humber; 13% from SE / SW</a:t>
            </a:r>
          </a:p>
          <a:p>
            <a:pPr>
              <a:lnSpc>
                <a:spcPct val="150000"/>
              </a:lnSpc>
              <a:buClr>
                <a:schemeClr val="tx2"/>
              </a:buClr>
            </a:pPr>
            <a:r>
              <a:rPr lang="en-GB" sz="2400">
                <a:solidFill>
                  <a:srgbClr val="002060"/>
                </a:solidFill>
                <a:cs typeface="Arial"/>
              </a:rPr>
              <a:t>52% with library related qualification; 42% with non-professional; 7% other</a:t>
            </a:r>
          </a:p>
          <a:p>
            <a:endParaRPr lang="en-GB"/>
          </a:p>
        </p:txBody>
      </p:sp>
      <p:pic>
        <p:nvPicPr>
          <p:cNvPr id="4" name="Picture 3"/>
          <p:cNvPicPr>
            <a:picLocks noChangeAspect="1"/>
          </p:cNvPicPr>
          <p:nvPr/>
        </p:nvPicPr>
        <p:blipFill>
          <a:blip r:embed="rId3"/>
          <a:stretch>
            <a:fillRect/>
          </a:stretch>
        </p:blipFill>
        <p:spPr>
          <a:xfrm>
            <a:off x="449679" y="351191"/>
            <a:ext cx="2048434" cy="676715"/>
          </a:xfrm>
          <a:prstGeom prst="rect">
            <a:avLst/>
          </a:prstGeom>
        </p:spPr>
      </p:pic>
      <p:graphicFrame>
        <p:nvGraphicFramePr>
          <p:cNvPr id="5" name="Chart 4"/>
          <p:cNvGraphicFramePr>
            <a:graphicFrameLocks/>
          </p:cNvGraphicFramePr>
          <p:nvPr>
            <p:extLst>
              <p:ext uri="{D42A27DB-BD31-4B8C-83A1-F6EECF244321}">
                <p14:modId xmlns:p14="http://schemas.microsoft.com/office/powerpoint/2010/main" val="1260538503"/>
              </p:ext>
            </p:extLst>
          </p:nvPr>
        </p:nvGraphicFramePr>
        <p:xfrm>
          <a:off x="3290780" y="4357659"/>
          <a:ext cx="4945073" cy="2294427"/>
        </p:xfrm>
        <a:graphic>
          <a:graphicData uri="http://schemas.openxmlformats.org/drawingml/2006/chart">
            <c:chart xmlns:c="http://schemas.openxmlformats.org/drawingml/2006/chart" xmlns:r="http://schemas.openxmlformats.org/officeDocument/2006/relationships" r:id="rId4"/>
          </a:graphicData>
        </a:graphic>
      </p:graphicFrame>
      <p:pic>
        <p:nvPicPr>
          <p:cNvPr id="6" name="Picture 5">
            <a:extLst>
              <a:ext uri="{FF2B5EF4-FFF2-40B4-BE49-F238E27FC236}">
                <a16:creationId xmlns:a16="http://schemas.microsoft.com/office/drawing/2014/main" id="{02EDF269-3F1A-4BA2-B4BB-72544033D082}"/>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155667" y="283968"/>
            <a:ext cx="884488" cy="899303"/>
          </a:xfrm>
          <a:prstGeom prst="rect">
            <a:avLst/>
          </a:prstGeom>
        </p:spPr>
      </p:pic>
    </p:spTree>
    <p:extLst>
      <p:ext uri="{BB962C8B-B14F-4D97-AF65-F5344CB8AC3E}">
        <p14:creationId xmlns:p14="http://schemas.microsoft.com/office/powerpoint/2010/main" val="416051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27342"/>
            <a:ext cx="10515600" cy="563346"/>
          </a:xfrm>
        </p:spPr>
        <p:txBody>
          <a:bodyPr>
            <a:normAutofit fontScale="90000"/>
          </a:bodyPr>
          <a:lstStyle/>
          <a:p>
            <a:r>
              <a:rPr lang="en-GB" b="1">
                <a:solidFill>
                  <a:schemeClr val="accent5">
                    <a:lumMod val="50000"/>
                  </a:schemeClr>
                </a:solidFill>
                <a:latin typeface="Stag Medium" panose="02000603060000020004" pitchFamily="50" charset="0"/>
              </a:rPr>
              <a:t>Research into BAME staff experience	</a:t>
            </a:r>
          </a:p>
        </p:txBody>
      </p:sp>
      <p:pic>
        <p:nvPicPr>
          <p:cNvPr id="4" name="Picture 3"/>
          <p:cNvPicPr>
            <a:picLocks noChangeAspect="1"/>
          </p:cNvPicPr>
          <p:nvPr/>
        </p:nvPicPr>
        <p:blipFill>
          <a:blip r:embed="rId3"/>
          <a:stretch>
            <a:fillRect/>
          </a:stretch>
        </p:blipFill>
        <p:spPr>
          <a:xfrm>
            <a:off x="449679" y="351191"/>
            <a:ext cx="2048434" cy="676715"/>
          </a:xfrm>
          <a:prstGeom prst="rect">
            <a:avLst/>
          </a:prstGeom>
        </p:spPr>
      </p:pic>
      <p:graphicFrame>
        <p:nvGraphicFramePr>
          <p:cNvPr id="6" name="Content Placeholder 5"/>
          <p:cNvGraphicFramePr>
            <a:graphicFrameLocks noGrp="1"/>
          </p:cNvGraphicFramePr>
          <p:nvPr>
            <p:ph idx="1"/>
            <p:extLst>
              <p:ext uri="{D42A27DB-BD31-4B8C-83A1-F6EECF244321}">
                <p14:modId xmlns:p14="http://schemas.microsoft.com/office/powerpoint/2010/main" val="1941951792"/>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4"/>
          </a:graphicData>
        </a:graphic>
      </p:graphicFrame>
      <p:pic>
        <p:nvPicPr>
          <p:cNvPr id="5" name="Picture 4">
            <a:extLst>
              <a:ext uri="{FF2B5EF4-FFF2-40B4-BE49-F238E27FC236}">
                <a16:creationId xmlns:a16="http://schemas.microsoft.com/office/drawing/2014/main" id="{8CE0E053-2895-4DDB-A01C-E668CB79F2E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178142" y="242811"/>
            <a:ext cx="862012" cy="876451"/>
          </a:xfrm>
          <a:prstGeom prst="rect">
            <a:avLst/>
          </a:prstGeom>
        </p:spPr>
      </p:pic>
    </p:spTree>
    <p:extLst>
      <p:ext uri="{BB962C8B-B14F-4D97-AF65-F5344CB8AC3E}">
        <p14:creationId xmlns:p14="http://schemas.microsoft.com/office/powerpoint/2010/main" val="36402288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27342"/>
            <a:ext cx="10515600" cy="563346"/>
          </a:xfrm>
        </p:spPr>
        <p:txBody>
          <a:bodyPr>
            <a:normAutofit fontScale="90000"/>
          </a:bodyPr>
          <a:lstStyle/>
          <a:p>
            <a:r>
              <a:rPr lang="en-GB" b="1">
                <a:solidFill>
                  <a:schemeClr val="accent5">
                    <a:lumMod val="50000"/>
                  </a:schemeClr>
                </a:solidFill>
                <a:latin typeface="Stag Medium" panose="02000603060000020004" pitchFamily="50" charset="0"/>
              </a:rPr>
              <a:t>Research into BAME staff experience	</a:t>
            </a:r>
          </a:p>
        </p:txBody>
      </p:sp>
      <p:pic>
        <p:nvPicPr>
          <p:cNvPr id="4" name="Picture 3"/>
          <p:cNvPicPr>
            <a:picLocks noChangeAspect="1"/>
          </p:cNvPicPr>
          <p:nvPr/>
        </p:nvPicPr>
        <p:blipFill>
          <a:blip r:embed="rId3"/>
          <a:stretch>
            <a:fillRect/>
          </a:stretch>
        </p:blipFill>
        <p:spPr>
          <a:xfrm>
            <a:off x="449679" y="351191"/>
            <a:ext cx="2048434" cy="676715"/>
          </a:xfrm>
          <a:prstGeom prst="rect">
            <a:avLst/>
          </a:prstGeom>
        </p:spPr>
      </p:pic>
      <p:graphicFrame>
        <p:nvGraphicFramePr>
          <p:cNvPr id="7" name="Content Placeholder 6"/>
          <p:cNvGraphicFramePr>
            <a:graphicFrameLocks noGrp="1"/>
          </p:cNvGraphicFramePr>
          <p:nvPr>
            <p:ph idx="1"/>
            <p:extLst>
              <p:ext uri="{D42A27DB-BD31-4B8C-83A1-F6EECF244321}">
                <p14:modId xmlns:p14="http://schemas.microsoft.com/office/powerpoint/2010/main" val="2981960548"/>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4"/>
          </a:graphicData>
        </a:graphic>
      </p:graphicFrame>
      <p:pic>
        <p:nvPicPr>
          <p:cNvPr id="5" name="Picture 4">
            <a:extLst>
              <a:ext uri="{FF2B5EF4-FFF2-40B4-BE49-F238E27FC236}">
                <a16:creationId xmlns:a16="http://schemas.microsoft.com/office/drawing/2014/main" id="{A606C76A-00EC-496F-9405-3D71B904378D}"/>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145484" y="228755"/>
            <a:ext cx="883783" cy="898587"/>
          </a:xfrm>
          <a:prstGeom prst="rect">
            <a:avLst/>
          </a:prstGeom>
        </p:spPr>
      </p:pic>
    </p:spTree>
    <p:extLst>
      <p:ext uri="{BB962C8B-B14F-4D97-AF65-F5344CB8AC3E}">
        <p14:creationId xmlns:p14="http://schemas.microsoft.com/office/powerpoint/2010/main" val="37724706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27342"/>
            <a:ext cx="10515600" cy="563346"/>
          </a:xfrm>
        </p:spPr>
        <p:txBody>
          <a:bodyPr>
            <a:normAutofit fontScale="90000"/>
          </a:bodyPr>
          <a:lstStyle/>
          <a:p>
            <a:r>
              <a:rPr lang="en-GB" b="1">
                <a:solidFill>
                  <a:schemeClr val="accent5">
                    <a:lumMod val="50000"/>
                  </a:schemeClr>
                </a:solidFill>
                <a:latin typeface="Stag Medium" panose="02000603060000020004" pitchFamily="50" charset="0"/>
              </a:rPr>
              <a:t>Research into BAME staff experience	</a:t>
            </a:r>
          </a:p>
        </p:txBody>
      </p:sp>
      <p:pic>
        <p:nvPicPr>
          <p:cNvPr id="4" name="Picture 3"/>
          <p:cNvPicPr>
            <a:picLocks noChangeAspect="1"/>
          </p:cNvPicPr>
          <p:nvPr/>
        </p:nvPicPr>
        <p:blipFill>
          <a:blip r:embed="rId3"/>
          <a:stretch>
            <a:fillRect/>
          </a:stretch>
        </p:blipFill>
        <p:spPr>
          <a:xfrm>
            <a:off x="449679" y="351191"/>
            <a:ext cx="2048434" cy="676715"/>
          </a:xfrm>
          <a:prstGeom prst="rect">
            <a:avLst/>
          </a:prstGeom>
        </p:spPr>
      </p:pic>
      <p:graphicFrame>
        <p:nvGraphicFramePr>
          <p:cNvPr id="6" name="Content Placeholder 5"/>
          <p:cNvGraphicFramePr>
            <a:graphicFrameLocks noGrp="1"/>
          </p:cNvGraphicFramePr>
          <p:nvPr>
            <p:ph idx="1"/>
            <p:extLst>
              <p:ext uri="{D42A27DB-BD31-4B8C-83A1-F6EECF244321}">
                <p14:modId xmlns:p14="http://schemas.microsoft.com/office/powerpoint/2010/main" val="2857941565"/>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4"/>
          </a:graphicData>
        </a:graphic>
      </p:graphicFrame>
      <p:pic>
        <p:nvPicPr>
          <p:cNvPr id="5" name="Picture 4">
            <a:extLst>
              <a:ext uri="{FF2B5EF4-FFF2-40B4-BE49-F238E27FC236}">
                <a16:creationId xmlns:a16="http://schemas.microsoft.com/office/drawing/2014/main" id="{26F64FC0-5ACA-4D11-B532-597309E8CEE8}"/>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167256" y="245789"/>
            <a:ext cx="872897" cy="887518"/>
          </a:xfrm>
          <a:prstGeom prst="rect">
            <a:avLst/>
          </a:prstGeom>
        </p:spPr>
      </p:pic>
    </p:spTree>
    <p:extLst>
      <p:ext uri="{BB962C8B-B14F-4D97-AF65-F5344CB8AC3E}">
        <p14:creationId xmlns:p14="http://schemas.microsoft.com/office/powerpoint/2010/main" val="12648122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85396" y="1627112"/>
            <a:ext cx="9144000" cy="1992086"/>
          </a:xfrm>
        </p:spPr>
        <p:txBody>
          <a:bodyPr>
            <a:normAutofit fontScale="90000"/>
          </a:bodyPr>
          <a:lstStyle/>
          <a:p>
            <a:pPr algn="l"/>
            <a:r>
              <a:rPr lang="en-GB" sz="4400" b="1">
                <a:latin typeface="Stag Medium" panose="02000603060000020004" pitchFamily="50" charset="0"/>
              </a:rPr>
              <a:t/>
            </a:r>
            <a:br>
              <a:rPr lang="en-GB" sz="4400" b="1">
                <a:latin typeface="Stag Medium" panose="02000603060000020004" pitchFamily="50" charset="0"/>
              </a:rPr>
            </a:br>
            <a:r>
              <a:rPr lang="en-GB" sz="4400" b="1">
                <a:latin typeface="Stag Medium" panose="02000603060000020004" pitchFamily="50" charset="0"/>
              </a:rPr>
              <a:t/>
            </a:r>
            <a:br>
              <a:rPr lang="en-GB" sz="4400" b="1">
                <a:latin typeface="Stag Medium" panose="02000603060000020004" pitchFamily="50" charset="0"/>
              </a:rPr>
            </a:br>
            <a:r>
              <a:rPr lang="en-GB" sz="1800" b="1">
                <a:solidFill>
                  <a:schemeClr val="accent5">
                    <a:lumMod val="50000"/>
                  </a:schemeClr>
                </a:solidFill>
                <a:latin typeface="Stag Medium"/>
              </a:rPr>
              <a:t>On being monitored:</a:t>
            </a:r>
            <a:r>
              <a:rPr lang="en-GB" sz="1800" b="1">
                <a:latin typeface="Stag Medium" panose="02000603060000020004" pitchFamily="50" charset="0"/>
              </a:rPr>
              <a:t/>
            </a:r>
            <a:br>
              <a:rPr lang="en-GB" sz="1800" b="1">
                <a:latin typeface="Stag Medium" panose="02000603060000020004" pitchFamily="50" charset="0"/>
              </a:rPr>
            </a:br>
            <a:r>
              <a:rPr lang="en-GB" sz="1800" b="1">
                <a:latin typeface="Stag Medium" panose="02000603060000020004" pitchFamily="50" charset="0"/>
              </a:rPr>
              <a:t/>
            </a:r>
            <a:br>
              <a:rPr lang="en-GB" sz="1800" b="1">
                <a:latin typeface="Stag Medium" panose="02000603060000020004" pitchFamily="50" charset="0"/>
              </a:rPr>
            </a:br>
            <a:r>
              <a:rPr lang="en-GB" sz="1800" b="1" i="1">
                <a:solidFill>
                  <a:srgbClr val="002060"/>
                </a:solidFill>
              </a:rPr>
              <a:t>“I think it kind of puts a lot of pressure on you …if there [are] very few ethnic minorities represented in the staff because … I feel that I have to try that bit harder….I feel that not only am I representing myself as a member of staff and doing things to the best of my ability, I’m also in some way representing how white people are </a:t>
            </a:r>
            <a:r>
              <a:rPr lang="en-GB" sz="1800" b="1" i="1" err="1">
                <a:solidFill>
                  <a:srgbClr val="002060"/>
                </a:solidFill>
              </a:rPr>
              <a:t>gonna</a:t>
            </a:r>
            <a:r>
              <a:rPr lang="en-GB" sz="1800" b="1" i="1">
                <a:solidFill>
                  <a:srgbClr val="002060"/>
                </a:solidFill>
              </a:rPr>
              <a:t> see every [person of my race]....  So, you do feel that extra, you know, pressure of representing not just your profession but your race as well.” (Focus group participant 4) </a:t>
            </a:r>
            <a:r>
              <a:rPr lang="en-GB" sz="1800" b="1">
                <a:latin typeface="Stag Medium" panose="02000603060000020004" pitchFamily="50" charset="0"/>
              </a:rPr>
              <a:t/>
            </a:r>
            <a:br>
              <a:rPr lang="en-GB" sz="1800" b="1">
                <a:latin typeface="Stag Medium" panose="02000603060000020004" pitchFamily="50" charset="0"/>
              </a:rPr>
            </a:br>
            <a:endParaRPr lang="en-GB" sz="1800" b="1" i="1">
              <a:solidFill>
                <a:schemeClr val="accent5">
                  <a:lumMod val="50000"/>
                </a:schemeClr>
              </a:solidFill>
              <a:latin typeface="Stag Medium" panose="02000603060000020004" pitchFamily="50" charset="0"/>
            </a:endParaRPr>
          </a:p>
        </p:txBody>
      </p:sp>
      <p:pic>
        <p:nvPicPr>
          <p:cNvPr id="4" name="Picture 3"/>
          <p:cNvPicPr>
            <a:picLocks noChangeAspect="1"/>
          </p:cNvPicPr>
          <p:nvPr/>
        </p:nvPicPr>
        <p:blipFill>
          <a:blip r:embed="rId3"/>
          <a:stretch>
            <a:fillRect/>
          </a:stretch>
        </p:blipFill>
        <p:spPr>
          <a:xfrm>
            <a:off x="499783" y="454508"/>
            <a:ext cx="2048434" cy="676715"/>
          </a:xfrm>
          <a:prstGeom prst="rect">
            <a:avLst/>
          </a:prstGeom>
        </p:spPr>
      </p:pic>
      <p:pic>
        <p:nvPicPr>
          <p:cNvPr id="6" name="Picture 5">
            <a:extLst>
              <a:ext uri="{FF2B5EF4-FFF2-40B4-BE49-F238E27FC236}">
                <a16:creationId xmlns:a16="http://schemas.microsoft.com/office/drawing/2014/main" id="{116E95DA-415C-40A0-8AD6-1E06EDD54B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25743" y="319897"/>
            <a:ext cx="992640" cy="1009267"/>
          </a:xfrm>
          <a:prstGeom prst="rect">
            <a:avLst/>
          </a:prstGeom>
        </p:spPr>
      </p:pic>
      <p:sp>
        <p:nvSpPr>
          <p:cNvPr id="3" name="TextBox 2">
            <a:extLst>
              <a:ext uri="{FF2B5EF4-FFF2-40B4-BE49-F238E27FC236}">
                <a16:creationId xmlns:a16="http://schemas.microsoft.com/office/drawing/2014/main" id="{7A716259-BC52-485F-8847-26A846D2269B}"/>
              </a:ext>
            </a:extLst>
          </p:cNvPr>
          <p:cNvSpPr txBox="1"/>
          <p:nvPr/>
        </p:nvSpPr>
        <p:spPr>
          <a:xfrm>
            <a:off x="787400" y="3613150"/>
            <a:ext cx="9294283" cy="1384995"/>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latin typeface="Stag Medium"/>
              </a:rPr>
              <a:t/>
            </a:r>
            <a:br>
              <a:rPr lang="en-US">
                <a:latin typeface="Stag Medium"/>
              </a:rPr>
            </a:br>
            <a:r>
              <a:rPr lang="en-GB" b="1" i="1">
                <a:solidFill>
                  <a:srgbClr val="002060"/>
                </a:solidFill>
                <a:latin typeface="Calibri Light"/>
              </a:rPr>
              <a:t>“</a:t>
            </a:r>
            <a:r>
              <a:rPr lang="en-GB" sz="1600" b="1" i="1">
                <a:solidFill>
                  <a:srgbClr val="002060"/>
                </a:solidFill>
                <a:latin typeface="Calibri Light"/>
              </a:rPr>
              <a:t>….because I talk a lot about being BAME quite a lot and issues in librarianship and ask questions about it, I think that everything that I do is closely monitored….I was asked to speak on a Panel by the SU about the BAME experience in higher education and the Deputy Director of the library just turned up and sat in the front row and watched me speak and when I finished she left….I’m definitely being watched in what I say.” (Interviewee C) </a:t>
            </a:r>
            <a:r>
              <a:rPr lang="en-US" sz="1600">
                <a:latin typeface="Calibri Light"/>
                <a:cs typeface="Calibri Light"/>
              </a:rPr>
              <a:t>​</a:t>
            </a:r>
            <a:endParaRPr lang="en-US" sz="1600"/>
          </a:p>
        </p:txBody>
      </p:sp>
    </p:spTree>
    <p:extLst>
      <p:ext uri="{BB962C8B-B14F-4D97-AF65-F5344CB8AC3E}">
        <p14:creationId xmlns:p14="http://schemas.microsoft.com/office/powerpoint/2010/main" val="3752159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17629" y="1707055"/>
            <a:ext cx="9144000" cy="3253327"/>
          </a:xfrm>
        </p:spPr>
        <p:txBody>
          <a:bodyPr>
            <a:normAutofit fontScale="90000"/>
          </a:bodyPr>
          <a:lstStyle/>
          <a:p>
            <a:pPr algn="l"/>
            <a:r>
              <a:rPr lang="en-GB" sz="4400" b="1">
                <a:latin typeface="Stag Medium" panose="02000603060000020004" pitchFamily="50" charset="0"/>
              </a:rPr>
              <a:t/>
            </a:r>
            <a:br>
              <a:rPr lang="en-GB" sz="4400" b="1">
                <a:latin typeface="Stag Medium" panose="02000603060000020004" pitchFamily="50" charset="0"/>
              </a:rPr>
            </a:br>
            <a:r>
              <a:rPr lang="en-GB" sz="4400" b="1">
                <a:latin typeface="Stag Medium" panose="02000603060000020004" pitchFamily="50" charset="0"/>
              </a:rPr>
              <a:t/>
            </a:r>
            <a:br>
              <a:rPr lang="en-GB" sz="4400" b="1">
                <a:latin typeface="Stag Medium" panose="02000603060000020004" pitchFamily="50" charset="0"/>
              </a:rPr>
            </a:br>
            <a:r>
              <a:rPr lang="en-GB" sz="2700" b="1">
                <a:solidFill>
                  <a:schemeClr val="accent5">
                    <a:lumMod val="50000"/>
                  </a:schemeClr>
                </a:solidFill>
                <a:latin typeface="Stag Medium"/>
              </a:rPr>
              <a:t>On workplace racism:</a:t>
            </a:r>
            <a:r>
              <a:rPr lang="en-GB" sz="2700" b="1">
                <a:latin typeface="Stag Medium" panose="02000603060000020004" pitchFamily="50" charset="0"/>
              </a:rPr>
              <a:t/>
            </a:r>
            <a:br>
              <a:rPr lang="en-GB" sz="2700" b="1">
                <a:latin typeface="Stag Medium" panose="02000603060000020004" pitchFamily="50" charset="0"/>
              </a:rPr>
            </a:br>
            <a:r>
              <a:rPr lang="en-GB" sz="2700" b="1">
                <a:latin typeface="Stag Medium" panose="02000603060000020004" pitchFamily="50" charset="0"/>
              </a:rPr>
              <a:t/>
            </a:r>
            <a:br>
              <a:rPr lang="en-GB" sz="2700" b="1">
                <a:latin typeface="Stag Medium" panose="02000603060000020004" pitchFamily="50" charset="0"/>
              </a:rPr>
            </a:br>
            <a:r>
              <a:rPr lang="en-GB" sz="1600" b="1" i="1">
                <a:solidFill>
                  <a:srgbClr val="002060"/>
                </a:solidFill>
              </a:rPr>
              <a:t>“I have had instances with colleagues who keep getting my name wrong and I don’t think my first name is that difficult. Maybe it is some sort of unconscious bias. I have people make comments about the fact that you know, I’m vegetarian and it’s because I’m a Hindu. …I had a colleague who on multiple occasions said is it okay if I talk about meat in front you. And then I’ve had a supervisor in a previous job that during Ramadan she just turned around and said why aren’t you fasting and made an assumption that I was Muslim. And then I had to say I’m not. And then she said oh well what are you then. And it was just the phrasing of it just quite confrontational and abrupt.” (Interviewee K)  </a:t>
            </a:r>
            <a:r>
              <a:rPr lang="en-GB" sz="1600" b="1" i="1">
                <a:solidFill>
                  <a:srgbClr val="002060"/>
                </a:solidFill>
                <a:cs typeface="Calibri Light"/>
              </a:rPr>
              <a:t/>
            </a:r>
            <a:br>
              <a:rPr lang="en-GB" sz="1600" b="1" i="1">
                <a:solidFill>
                  <a:srgbClr val="002060"/>
                </a:solidFill>
                <a:cs typeface="Calibri Light"/>
              </a:rPr>
            </a:br>
            <a:r>
              <a:rPr lang="en-GB" sz="1600" b="1" i="1">
                <a:cs typeface="Calibri Light"/>
              </a:rPr>
              <a:t/>
            </a:r>
            <a:br>
              <a:rPr lang="en-GB" sz="1600" b="1" i="1">
                <a:cs typeface="Calibri Light"/>
              </a:rPr>
            </a:br>
            <a:r>
              <a:rPr lang="en-GB" sz="1600" b="1" i="1">
                <a:cs typeface="Calibri Light"/>
              </a:rPr>
              <a:t/>
            </a:r>
            <a:br>
              <a:rPr lang="en-GB" sz="1600" b="1" i="1">
                <a:cs typeface="Calibri Light"/>
              </a:rPr>
            </a:br>
            <a:r>
              <a:rPr lang="en-GB" sz="1600" b="1" i="1">
                <a:latin typeface="Calibri Light"/>
                <a:cs typeface="Calibri Light"/>
              </a:rPr>
              <a:t/>
            </a:r>
            <a:br>
              <a:rPr lang="en-GB" sz="1600" b="1" i="1">
                <a:latin typeface="Calibri Light"/>
                <a:cs typeface="Calibri Light"/>
              </a:rPr>
            </a:br>
            <a:r>
              <a:rPr lang="en-GB" sz="1600" b="1" i="1">
                <a:solidFill>
                  <a:srgbClr val="002060"/>
                </a:solidFill>
                <a:latin typeface="Calibri Light"/>
                <a:cs typeface="Calibri Light"/>
              </a:rPr>
              <a:t>“You have, you may have a sense of the fact that somebody is not treating you or treating someone else in a way that they ought to or that they’re not giving people perhaps the opportunity that they ought to give them. But it’s often at times difficult to pin that, that is exactly what is happening and to prove it."</a:t>
            </a:r>
            <a:r>
              <a:rPr lang="en-GB" sz="1600" b="1" i="1">
                <a:latin typeface="Calibri Light"/>
                <a:cs typeface="Calibri Light"/>
              </a:rPr>
              <a:t/>
            </a:r>
            <a:br>
              <a:rPr lang="en-GB" sz="1600" b="1" i="1">
                <a:latin typeface="Calibri Light"/>
                <a:cs typeface="Calibri Light"/>
              </a:rPr>
            </a:br>
            <a:endParaRPr lang="en-GB" sz="1600" b="1" i="1">
              <a:solidFill>
                <a:srgbClr val="002060"/>
              </a:solidFill>
              <a:latin typeface="Calibri Light"/>
              <a:cs typeface="Calibri Light"/>
            </a:endParaRPr>
          </a:p>
        </p:txBody>
      </p:sp>
      <p:pic>
        <p:nvPicPr>
          <p:cNvPr id="4" name="Picture 3"/>
          <p:cNvPicPr>
            <a:picLocks noChangeAspect="1"/>
          </p:cNvPicPr>
          <p:nvPr/>
        </p:nvPicPr>
        <p:blipFill>
          <a:blip r:embed="rId3"/>
          <a:stretch>
            <a:fillRect/>
          </a:stretch>
        </p:blipFill>
        <p:spPr>
          <a:xfrm>
            <a:off x="499783" y="454508"/>
            <a:ext cx="2048434" cy="676715"/>
          </a:xfrm>
          <a:prstGeom prst="rect">
            <a:avLst/>
          </a:prstGeom>
        </p:spPr>
      </p:pic>
      <p:pic>
        <p:nvPicPr>
          <p:cNvPr id="6" name="Picture 5">
            <a:extLst>
              <a:ext uri="{FF2B5EF4-FFF2-40B4-BE49-F238E27FC236}">
                <a16:creationId xmlns:a16="http://schemas.microsoft.com/office/drawing/2014/main" id="{116E95DA-415C-40A0-8AD6-1E06EDD54BB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025743" y="319897"/>
            <a:ext cx="992640" cy="1009267"/>
          </a:xfrm>
          <a:prstGeom prst="rect">
            <a:avLst/>
          </a:prstGeom>
        </p:spPr>
      </p:pic>
    </p:spTree>
    <p:extLst>
      <p:ext uri="{BB962C8B-B14F-4D97-AF65-F5344CB8AC3E}">
        <p14:creationId xmlns:p14="http://schemas.microsoft.com/office/powerpoint/2010/main" val="39254590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474</Words>
  <Application>Microsoft Office PowerPoint</Application>
  <PresentationFormat>Widescreen</PresentationFormat>
  <Paragraphs>87</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Calibri Light</vt:lpstr>
      <vt:lpstr>Stag Medium</vt:lpstr>
      <vt:lpstr>Office Theme</vt:lpstr>
      <vt:lpstr>  What next?   Challenges and opportunities for the library and information profession</vt:lpstr>
      <vt:lpstr>  What next?   Challenges and opportunities  for achieving diversity in the library and information profession</vt:lpstr>
      <vt:lpstr>SCONUL Workforce Development Group </vt:lpstr>
      <vt:lpstr>Research into BAME staff experience </vt:lpstr>
      <vt:lpstr>Research into BAME staff experience </vt:lpstr>
      <vt:lpstr>Research into BAME staff experience </vt:lpstr>
      <vt:lpstr>Research into BAME staff experience </vt:lpstr>
      <vt:lpstr>  On being monitored:  “I think it kind of puts a lot of pressure on you …if there [are] very few ethnic minorities represented in the staff because … I feel that I have to try that bit harder….I feel that not only am I representing myself as a member of staff and doing things to the best of my ability, I’m also in some way representing how white people are gonna see every [person of my race]....  So, you do feel that extra, you know, pressure of representing not just your profession but your race as well.” (Focus group participant 4)  </vt:lpstr>
      <vt:lpstr>  On workplace racism:  “I have had instances with colleagues who keep getting my name wrong and I don’t think my first name is that difficult. Maybe it is some sort of unconscious bias. I have people make comments about the fact that you know, I’m vegetarian and it’s because I’m a Hindu. …I had a colleague who on multiple occasions said is it okay if I talk about meat in front you. And then I’ve had a supervisor in a previous job that during Ramadan she just turned around and said why aren’t you fasting and made an assumption that I was Muslim. And then I had to say I’m not. And then she said oh well what are you then. And it was just the phrasing of it just quite confrontational and abrupt.” (Interviewee K)      “You have, you may have a sense of the fact that somebody is not treating you or treating someone else in a way that they ought to or that they’re not giving people perhaps the opportunity that they ought to give them. But it’s often at times difficult to pin that, that is exactly what is happening and to prove it." </vt:lpstr>
      <vt:lpstr>On union support:  “The unions, unions are helping you to do it yourself….before you were the underdog and you felt you had a bigger voice.  Unions aren’t doing that any more.  They’re now trying to allow you to be your self-advocate. So they will then perhaps be behind you but they will never be in front of you anymore.  So people certainly will not stick your neck out.” (Focus group participant 3)   On promotion:  “So it was a bit disappointing, felt I was always being overlooked because of this idea of bringing in fresh people. All cases of senior positions being filled were by white men.” (Interviewee I)   “…At some restructuring meetings UNISON representatives who were running these meetings said they had evidence they were beginning to gather evidence about the fact that throughout that restructure there were larger numbers of ethnic and minority members of staff leaving and the members of staff that where  being promoted tended to be white.” (Interviewee N)     </vt:lpstr>
      <vt:lpstr>Provocations </vt:lpstr>
      <vt:lpstr>Your action plan…</vt:lpstr>
      <vt:lpstr>From participants to senior managers</vt:lpstr>
      <vt:lpstr>  Questions and further discussion…</vt:lpstr>
    </vt:vector>
  </TitlesOfParts>
  <Company>Anglia Ruskin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Library perspective: what universities do and what libraries want</dc:title>
  <dc:creator>Libby Homer</dc:creator>
  <cp:lastModifiedBy>Homer, Libby</cp:lastModifiedBy>
  <cp:revision>204</cp:revision>
  <dcterms:created xsi:type="dcterms:W3CDTF">2018-05-04T10:13:20Z</dcterms:created>
  <dcterms:modified xsi:type="dcterms:W3CDTF">2019-05-02T08:50:33Z</dcterms:modified>
</cp:coreProperties>
</file>