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Lst>
  <p:notesMasterIdLst>
    <p:notesMasterId r:id="rId82"/>
  </p:notesMasterIdLst>
  <p:sldIdLst>
    <p:sldId id="256" r:id="rId22"/>
    <p:sldId id="257" r:id="rId23"/>
    <p:sldId id="259" r:id="rId24"/>
    <p:sldId id="258" r:id="rId25"/>
    <p:sldId id="262" r:id="rId26"/>
    <p:sldId id="261" r:id="rId27"/>
    <p:sldId id="269" r:id="rId28"/>
    <p:sldId id="260" r:id="rId29"/>
    <p:sldId id="263" r:id="rId30"/>
    <p:sldId id="264" r:id="rId31"/>
    <p:sldId id="265" r:id="rId32"/>
    <p:sldId id="275" r:id="rId33"/>
    <p:sldId id="266" r:id="rId34"/>
    <p:sldId id="267" r:id="rId35"/>
    <p:sldId id="273" r:id="rId36"/>
    <p:sldId id="271" r:id="rId37"/>
    <p:sldId id="274" r:id="rId38"/>
    <p:sldId id="270" r:id="rId39"/>
    <p:sldId id="276" r:id="rId40"/>
    <p:sldId id="272"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09" r:id="rId74"/>
    <p:sldId id="310" r:id="rId75"/>
    <p:sldId id="311" r:id="rId76"/>
    <p:sldId id="312" r:id="rId77"/>
    <p:sldId id="313" r:id="rId78"/>
    <p:sldId id="314" r:id="rId79"/>
    <p:sldId id="315" r:id="rId80"/>
    <p:sldId id="31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771"/>
    <a:srgbClr val="EFEFEF"/>
    <a:srgbClr val="FFFFFF"/>
    <a:srgbClr val="FFDF50"/>
    <a:srgbClr val="FEF6D3"/>
    <a:srgbClr val="FFDFD0"/>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7" autoAdjust="0"/>
    <p:restoredTop sz="94660"/>
  </p:normalViewPr>
  <p:slideViewPr>
    <p:cSldViewPr snapToObjects="1">
      <p:cViewPr varScale="1">
        <p:scale>
          <a:sx n="68" d="100"/>
          <a:sy n="68" d="100"/>
        </p:scale>
        <p:origin x="143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notesMaster" Target="notesMasters/notesMaster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250B6-3055-4C51-B171-BAE5AF1DE2E6}" type="datetimeFigureOut">
              <a:rPr lang="en-GB" smtClean="0"/>
              <a:t>30/04/2018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DEA60-7D1F-4B0C-8029-D01C1BF43B47}" type="slidenum">
              <a:rPr lang="en-GB" smtClean="0"/>
              <a:t>‹#›</a:t>
            </a:fld>
            <a:endParaRPr lang="en-GB"/>
          </a:p>
        </p:txBody>
      </p:sp>
    </p:spTree>
    <p:extLst>
      <p:ext uri="{BB962C8B-B14F-4D97-AF65-F5344CB8AC3E}">
        <p14:creationId xmlns:p14="http://schemas.microsoft.com/office/powerpoint/2010/main" val="388822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Drill Hall Library at Medway may seem like a normal campus library from the outside, but it is in fact a unique collaboration of three of South East England universities:  </a:t>
            </a:r>
          </a:p>
          <a:p>
            <a:r>
              <a:rPr lang="en-GB" sz="1200" kern="1200" dirty="0">
                <a:solidFill>
                  <a:schemeClr val="tx1"/>
                </a:solidFill>
                <a:effectLst/>
                <a:latin typeface="+mn-lt"/>
                <a:ea typeface="+mn-ea"/>
                <a:cs typeface="+mn-cs"/>
              </a:rPr>
              <a:t>The University of Kent</a:t>
            </a:r>
          </a:p>
          <a:p>
            <a:r>
              <a:rPr lang="en-GB" sz="1200" kern="1200" dirty="0">
                <a:solidFill>
                  <a:schemeClr val="tx1"/>
                </a:solidFill>
                <a:effectLst/>
                <a:latin typeface="+mn-lt"/>
                <a:ea typeface="+mn-ea"/>
                <a:cs typeface="+mn-cs"/>
              </a:rPr>
              <a:t>The University of Greenwich </a:t>
            </a:r>
          </a:p>
          <a:p>
            <a:r>
              <a:rPr lang="en-GB" sz="1200" kern="1200" dirty="0">
                <a:solidFill>
                  <a:schemeClr val="tx1"/>
                </a:solidFill>
                <a:effectLst/>
                <a:latin typeface="+mn-lt"/>
                <a:ea typeface="+mn-ea"/>
                <a:cs typeface="+mn-cs"/>
              </a:rPr>
              <a:t>Canterbury Christchurch University.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manage three different collections, three different sets of library requirements and three different sets of student expectations</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2</a:t>
            </a:fld>
            <a:endParaRPr lang="en-GB"/>
          </a:p>
        </p:txBody>
      </p:sp>
    </p:spTree>
    <p:extLst>
      <p:ext uri="{BB962C8B-B14F-4D97-AF65-F5344CB8AC3E}">
        <p14:creationId xmlns:p14="http://schemas.microsoft.com/office/powerpoint/2010/main" val="2930550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added a familiar smiley feedback icon to the front of the Drill Hall library webpage, allowing all website visitors to provide feedback at any time. This channel has been used nearly 500 times, making it by far the least used feedback channel, which is interesting because before </a:t>
            </a:r>
            <a:r>
              <a:rPr lang="en-GB" sz="1200" kern="1200" dirty="0" err="1">
                <a:solidFill>
                  <a:schemeClr val="tx1"/>
                </a:solidFill>
                <a:effectLst/>
                <a:latin typeface="+mn-lt"/>
                <a:ea typeface="+mn-ea"/>
                <a:cs typeface="+mn-cs"/>
              </a:rPr>
              <a:t>Servmetric</a:t>
            </a:r>
            <a:r>
              <a:rPr lang="en-GB" sz="1200" kern="1200" dirty="0">
                <a:solidFill>
                  <a:schemeClr val="tx1"/>
                </a:solidFill>
                <a:effectLst/>
                <a:latin typeface="+mn-lt"/>
                <a:ea typeface="+mn-ea"/>
                <a:cs typeface="+mn-cs"/>
              </a:rPr>
              <a:t> we assumed our website would be the go-to place to provide feedback.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11</a:t>
            </a:fld>
            <a:endParaRPr lang="en-GB"/>
          </a:p>
        </p:txBody>
      </p:sp>
    </p:spTree>
    <p:extLst>
      <p:ext uri="{BB962C8B-B14F-4D97-AF65-F5344CB8AC3E}">
        <p14:creationId xmlns:p14="http://schemas.microsoft.com/office/powerpoint/2010/main" val="685002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One of the big draws for us was that all feedback is recorded on a dashboard and each dashboard can be customized depending on your focus. You can see here that my dashboard records overall library satisfaction broken down by channel from which it was received.</a:t>
            </a:r>
          </a:p>
          <a:p>
            <a:r>
              <a:rPr lang="en-GB" sz="1200" kern="1200" dirty="0">
                <a:solidFill>
                  <a:schemeClr val="tx1"/>
                </a:solidFill>
                <a:effectLst/>
                <a:latin typeface="+mn-lt"/>
                <a:ea typeface="+mn-ea"/>
                <a:cs typeface="+mn-cs"/>
              </a:rPr>
              <a:t>You can also create custom reports to run weekly, Monthly, annually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which presents the feedback results in a report ready for distribution.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12</a:t>
            </a:fld>
            <a:endParaRPr lang="en-GB"/>
          </a:p>
        </p:txBody>
      </p:sp>
    </p:spTree>
    <p:extLst>
      <p:ext uri="{BB962C8B-B14F-4D97-AF65-F5344CB8AC3E}">
        <p14:creationId xmlns:p14="http://schemas.microsoft.com/office/powerpoint/2010/main" val="163127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2016/17 was our first year of running the </a:t>
            </a:r>
            <a:r>
              <a:rPr lang="en-GB" sz="1200" kern="1200" dirty="0" err="1">
                <a:solidFill>
                  <a:schemeClr val="tx1"/>
                </a:solidFill>
                <a:effectLst/>
                <a:latin typeface="+mn-lt"/>
                <a:ea typeface="+mn-ea"/>
                <a:cs typeface="+mn-cs"/>
              </a:rPr>
              <a:t>servMetric</a:t>
            </a:r>
            <a:r>
              <a:rPr lang="en-GB" sz="1200" kern="1200" dirty="0">
                <a:solidFill>
                  <a:schemeClr val="tx1"/>
                </a:solidFill>
                <a:effectLst/>
                <a:latin typeface="+mn-lt"/>
                <a:ea typeface="+mn-ea"/>
                <a:cs typeface="+mn-cs"/>
              </a:rPr>
              <a:t> software and in the space of 18 months we received over 17,000 pieces of feedback, both positive and negative. But overall we could see that satisfaction in the library reached 70%.</a:t>
            </a:r>
          </a:p>
          <a:p>
            <a:r>
              <a:rPr lang="en-GB" sz="1200" kern="1200" dirty="0">
                <a:solidFill>
                  <a:schemeClr val="tx1"/>
                </a:solidFill>
                <a:effectLst/>
                <a:latin typeface="+mn-lt"/>
                <a:ea typeface="+mn-ea"/>
                <a:cs typeface="+mn-cs"/>
              </a:rPr>
              <a:t>This gave us an accurate representation of the overall ‘mood’ of the library and it was something we could compare against our partners library survey as well as the NSS.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13</a:t>
            </a:fld>
            <a:endParaRPr lang="en-GB"/>
          </a:p>
        </p:txBody>
      </p:sp>
    </p:spTree>
    <p:extLst>
      <p:ext uri="{BB962C8B-B14F-4D97-AF65-F5344CB8AC3E}">
        <p14:creationId xmlns:p14="http://schemas.microsoft.com/office/powerpoint/2010/main" val="2033240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Much of this feedback was quality feedback - comments our customers had made regarding our service, not only allowing us to make changes to our service where necessary but also collecting feedback to make cases to address larger scale issues such as improving the library facilities</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changing opening  hours </a:t>
            </a:r>
            <a:r>
              <a:rPr lang="en-GB" sz="1200" kern="1200" dirty="0" err="1">
                <a:solidFill>
                  <a:schemeClr val="tx1"/>
                </a:solidFill>
                <a:effectLst/>
                <a:latin typeface="+mn-lt"/>
                <a:ea typeface="+mn-ea"/>
                <a:cs typeface="+mn-cs"/>
              </a:rPr>
              <a:t>etc</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14</a:t>
            </a:fld>
            <a:endParaRPr lang="en-GB"/>
          </a:p>
        </p:txBody>
      </p:sp>
    </p:spTree>
    <p:extLst>
      <p:ext uri="{BB962C8B-B14F-4D97-AF65-F5344CB8AC3E}">
        <p14:creationId xmlns:p14="http://schemas.microsoft.com/office/powerpoint/2010/main" val="3530927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learnt that Staff buy-in is important to encourage use of the system for all issues. We introduced and let staff play with the system well before it went live.</a:t>
            </a:r>
          </a:p>
          <a:p>
            <a:r>
              <a:rPr lang="en-GB" sz="1200" kern="1200" dirty="0">
                <a:solidFill>
                  <a:schemeClr val="tx1"/>
                </a:solidFill>
                <a:effectLst/>
                <a:latin typeface="+mn-lt"/>
                <a:ea typeface="+mn-ea"/>
                <a:cs typeface="+mn-cs"/>
              </a:rPr>
              <a:t>The use of the system still needs to marketed as a positive addition to the library through regular marketing channels</a:t>
            </a:r>
          </a:p>
          <a:p>
            <a:r>
              <a:rPr lang="en-GB" sz="1200" kern="1200" dirty="0">
                <a:solidFill>
                  <a:schemeClr val="tx1"/>
                </a:solidFill>
                <a:effectLst/>
                <a:latin typeface="+mn-lt"/>
                <a:ea typeface="+mn-ea"/>
                <a:cs typeface="+mn-cs"/>
              </a:rPr>
              <a:t>Response times should be consistent to encourage further use and trust in the system. So we have trained a number of staff who respond to feedback during opening hours.</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15</a:t>
            </a:fld>
            <a:endParaRPr lang="en-GB"/>
          </a:p>
        </p:txBody>
      </p:sp>
    </p:spTree>
    <p:extLst>
      <p:ext uri="{BB962C8B-B14F-4D97-AF65-F5344CB8AC3E}">
        <p14:creationId xmlns:p14="http://schemas.microsoft.com/office/powerpoint/2010/main" val="1635933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Evidence collected has allowed us to make changes to the timing heating system, purchase additional resources, change our opening times and improve roaming and security to better meet the needs of our users.</a:t>
            </a:r>
          </a:p>
          <a:p>
            <a:r>
              <a:rPr lang="en-GB" sz="1200" kern="1200" dirty="0">
                <a:solidFill>
                  <a:schemeClr val="tx1"/>
                </a:solidFill>
                <a:effectLst/>
                <a:latin typeface="+mn-lt"/>
                <a:ea typeface="+mn-ea"/>
                <a:cs typeface="+mn-cs"/>
              </a:rPr>
              <a:t>We have built stronger relationships with our campus partners such as facilities and estates based on the use of this system.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16</a:t>
            </a:fld>
            <a:endParaRPr lang="en-GB"/>
          </a:p>
        </p:txBody>
      </p:sp>
    </p:spTree>
    <p:extLst>
      <p:ext uri="{BB962C8B-B14F-4D97-AF65-F5344CB8AC3E}">
        <p14:creationId xmlns:p14="http://schemas.microsoft.com/office/powerpoint/2010/main" val="4078560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have seen a change in the culture of the library because users feel empowered and can see changes happening as a direct result of their feedback. </a:t>
            </a:r>
          </a:p>
          <a:p>
            <a:r>
              <a:rPr lang="en-GB" sz="1200" kern="1200" dirty="0">
                <a:solidFill>
                  <a:schemeClr val="tx1"/>
                </a:solidFill>
                <a:effectLst/>
                <a:latin typeface="+mn-lt"/>
                <a:ea typeface="+mn-ea"/>
                <a:cs typeface="+mn-cs"/>
              </a:rPr>
              <a:t>This promotes the feeling that this is ‘their library’ rather than ’a library’ so users feel they have more of an ownership of the Drill Hall and respect for the resources. We have also been able to access all feedback in one place reducing staff time spent on running feedback campaigns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17</a:t>
            </a:fld>
            <a:endParaRPr lang="en-GB"/>
          </a:p>
        </p:txBody>
      </p:sp>
    </p:spTree>
    <p:extLst>
      <p:ext uri="{BB962C8B-B14F-4D97-AF65-F5344CB8AC3E}">
        <p14:creationId xmlns:p14="http://schemas.microsoft.com/office/powerpoint/2010/main" val="298628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have since modified the system to notify us of the exact room or zone the feedback has been sent from, so issues regarding working environments such as noise</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temperature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can be addressed as quickly and efficiently as possible.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18</a:t>
            </a:fld>
            <a:endParaRPr lang="en-GB"/>
          </a:p>
        </p:txBody>
      </p:sp>
    </p:spTree>
    <p:extLst>
      <p:ext uri="{BB962C8B-B14F-4D97-AF65-F5344CB8AC3E}">
        <p14:creationId xmlns:p14="http://schemas.microsoft.com/office/powerpoint/2010/main" val="909520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Since the successful installation of </a:t>
            </a:r>
            <a:r>
              <a:rPr lang="en-GB" sz="1200" kern="1200" dirty="0" err="1">
                <a:solidFill>
                  <a:schemeClr val="tx1"/>
                </a:solidFill>
                <a:effectLst/>
                <a:latin typeface="+mn-lt"/>
                <a:ea typeface="+mn-ea"/>
                <a:cs typeface="+mn-cs"/>
              </a:rPr>
              <a:t>Servmetric</a:t>
            </a:r>
            <a:r>
              <a:rPr lang="en-GB" sz="1200" kern="1200" dirty="0">
                <a:solidFill>
                  <a:schemeClr val="tx1"/>
                </a:solidFill>
                <a:effectLst/>
                <a:latin typeface="+mn-lt"/>
                <a:ea typeface="+mn-ea"/>
                <a:cs typeface="+mn-cs"/>
              </a:rPr>
              <a:t>  within the Drill Hall the evidence produced has resulted in the system now being used at two other libraries within our partnership and is currently being assessed for use by our other partnership libraries at Kent and Canterbury Christchurch. </a:t>
            </a:r>
          </a:p>
          <a:p>
            <a:r>
              <a:rPr lang="en-GB" sz="1200" kern="1200" dirty="0">
                <a:solidFill>
                  <a:schemeClr val="tx1"/>
                </a:solidFill>
                <a:effectLst/>
                <a:latin typeface="+mn-lt"/>
                <a:ea typeface="+mn-ea"/>
                <a:cs typeface="+mn-cs"/>
              </a:rPr>
              <a:t> We have recently installed a new library management system in our collaboration and we are looking into the possibility of integrating </a:t>
            </a:r>
            <a:r>
              <a:rPr lang="en-GB" sz="1200" kern="1200" dirty="0" err="1">
                <a:solidFill>
                  <a:schemeClr val="tx1"/>
                </a:solidFill>
                <a:effectLst/>
                <a:latin typeface="+mn-lt"/>
                <a:ea typeface="+mn-ea"/>
                <a:cs typeface="+mn-cs"/>
              </a:rPr>
              <a:t>ServMetric</a:t>
            </a:r>
            <a:r>
              <a:rPr lang="en-GB" sz="1200" kern="1200" dirty="0">
                <a:solidFill>
                  <a:schemeClr val="tx1"/>
                </a:solidFill>
                <a:effectLst/>
                <a:latin typeface="+mn-lt"/>
                <a:ea typeface="+mn-ea"/>
                <a:cs typeface="+mn-cs"/>
              </a:rPr>
              <a:t> into our catalogue.</a:t>
            </a:r>
          </a:p>
          <a:p>
            <a:r>
              <a:rPr lang="en-GB" sz="1200" kern="1200" dirty="0">
                <a:solidFill>
                  <a:schemeClr val="tx1"/>
                </a:solidFill>
                <a:effectLst/>
                <a:latin typeface="+mn-lt"/>
                <a:ea typeface="+mn-ea"/>
                <a:cs typeface="+mn-cs"/>
              </a:rPr>
              <a:t>We have found the system flexible with lots of potential and we fully intend to capitalise on this for the benefit of our users.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19</a:t>
            </a:fld>
            <a:endParaRPr lang="en-GB"/>
          </a:p>
        </p:txBody>
      </p:sp>
    </p:spTree>
    <p:extLst>
      <p:ext uri="{BB962C8B-B14F-4D97-AF65-F5344CB8AC3E}">
        <p14:creationId xmlns:p14="http://schemas.microsoft.com/office/powerpoint/2010/main" val="62867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Thank you for </a:t>
            </a:r>
            <a:r>
              <a:rPr lang="en-GB" sz="1200" kern="1200">
                <a:solidFill>
                  <a:schemeClr val="tx1"/>
                </a:solidFill>
                <a:effectLst/>
                <a:latin typeface="+mn-lt"/>
                <a:ea typeface="+mn-ea"/>
                <a:cs typeface="+mn-cs"/>
              </a:rPr>
              <a:t>your time. Please </a:t>
            </a:r>
            <a:r>
              <a:rPr lang="en-GB" sz="1200" kern="1200" dirty="0">
                <a:solidFill>
                  <a:schemeClr val="tx1"/>
                </a:solidFill>
                <a:effectLst/>
                <a:latin typeface="+mn-lt"/>
                <a:ea typeface="+mn-ea"/>
                <a:cs typeface="+mn-cs"/>
              </a:rPr>
              <a:t>feel free to contact Martina or myself if you would like to find out more about our </a:t>
            </a:r>
            <a:r>
              <a:rPr lang="en-GB" sz="1200" kern="1200" dirty="0" err="1">
                <a:solidFill>
                  <a:schemeClr val="tx1"/>
                </a:solidFill>
                <a:effectLst/>
                <a:latin typeface="+mn-lt"/>
                <a:ea typeface="+mn-ea"/>
                <a:cs typeface="+mn-cs"/>
              </a:rPr>
              <a:t>ServMetric</a:t>
            </a:r>
            <a:r>
              <a:rPr lang="en-GB" sz="1200" kern="1200" dirty="0">
                <a:solidFill>
                  <a:schemeClr val="tx1"/>
                </a:solidFill>
                <a:effectLst/>
                <a:latin typeface="+mn-lt"/>
                <a:ea typeface="+mn-ea"/>
                <a:cs typeface="+mn-cs"/>
              </a:rPr>
              <a:t> journey.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20</a:t>
            </a:fld>
            <a:endParaRPr lang="en-GB"/>
          </a:p>
        </p:txBody>
      </p:sp>
    </p:spTree>
    <p:extLst>
      <p:ext uri="{BB962C8B-B14F-4D97-AF65-F5344CB8AC3E}">
        <p14:creationId xmlns:p14="http://schemas.microsoft.com/office/powerpoint/2010/main" val="249686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Because of this it is important that we maintain a high standard of service expected by ourselves as well as our three university partners and we use data we collect to help us improve and mould  the future of our services. </a:t>
            </a:r>
          </a:p>
          <a:p>
            <a:r>
              <a:rPr lang="en-GB" sz="1200" kern="1200" dirty="0">
                <a:solidFill>
                  <a:schemeClr val="tx1"/>
                </a:solidFill>
                <a:effectLst/>
                <a:latin typeface="+mn-lt"/>
                <a:ea typeface="+mn-ea"/>
                <a:cs typeface="+mn-cs"/>
              </a:rPr>
              <a:t>Collecting regular feedback not only enables us to monitor the overall mood of the library but it enables us to continually make improvements to our library services and resources based on what our ‘customers’ actually want.</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3</a:t>
            </a:fld>
            <a:endParaRPr lang="en-GB"/>
          </a:p>
        </p:txBody>
      </p:sp>
    </p:spTree>
    <p:extLst>
      <p:ext uri="{BB962C8B-B14F-4D97-AF65-F5344CB8AC3E}">
        <p14:creationId xmlns:p14="http://schemas.microsoft.com/office/powerpoint/2010/main" val="1743692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21</a:t>
            </a:fld>
            <a:endParaRPr lang="en-US" dirty="0">
              <a:solidFill>
                <a:srgbClr val="000000"/>
              </a:solidFill>
            </a:endParaRPr>
          </a:p>
        </p:txBody>
      </p:sp>
    </p:spTree>
    <p:extLst>
      <p:ext uri="{BB962C8B-B14F-4D97-AF65-F5344CB8AC3E}">
        <p14:creationId xmlns:p14="http://schemas.microsoft.com/office/powerpoint/2010/main" val="69462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22</a:t>
            </a:fld>
            <a:endParaRPr lang="en-US" dirty="0">
              <a:solidFill>
                <a:srgbClr val="000000"/>
              </a:solidFill>
            </a:endParaRPr>
          </a:p>
        </p:txBody>
      </p:sp>
    </p:spTree>
    <p:extLst>
      <p:ext uri="{BB962C8B-B14F-4D97-AF65-F5344CB8AC3E}">
        <p14:creationId xmlns:p14="http://schemas.microsoft.com/office/powerpoint/2010/main" val="2603344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1181221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Cambridge, LSE, Manchester U, Bodleian</a:t>
            </a:r>
            <a:r>
              <a:rPr lang="en-GB" baseline="0" dirty="0"/>
              <a:t> – Oxford U, SOAS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2452243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GB" dirty="0"/>
              <a:t>In April 2015, SOAS moved to an open resource LMS called OLE.  </a:t>
            </a:r>
            <a:r>
              <a:rPr lang="en-GB" baseline="0" dirty="0"/>
              <a:t> Roll back to 2011 (before my time) when the time was reviewing LMS options after running Millennium since 1999.  At the time Sierra was not yet developed.   Like many Libraries, the team sought a solution that could </a:t>
            </a:r>
            <a:r>
              <a:rPr lang="en-GB" sz="1200" b="0" i="0" u="none" strike="noStrike" kern="1200" baseline="0" dirty="0">
                <a:solidFill>
                  <a:schemeClr val="tx1"/>
                </a:solidFill>
                <a:latin typeface="Arial" charset="0"/>
                <a:ea typeface="ＭＳ Ｐゴシック" charset="0"/>
                <a:cs typeface="ＭＳ Ｐゴシック" charset="0"/>
              </a:rPr>
              <a:t>manage print, e-journals, e-books, databases, on- and off-site access, repositories, digital archives and the emerging field of Open Access and Research Data Management.   Ultimately, a decision was made by the team to look to open source solutions – and OLE was chosen.</a:t>
            </a:r>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25</a:t>
            </a:fld>
            <a:endParaRPr lang="en-US" dirty="0">
              <a:solidFill>
                <a:srgbClr val="000000"/>
              </a:solidFill>
            </a:endParaRPr>
          </a:p>
        </p:txBody>
      </p:sp>
    </p:spTree>
    <p:extLst>
      <p:ext uri="{BB962C8B-B14F-4D97-AF65-F5344CB8AC3E}">
        <p14:creationId xmlns:p14="http://schemas.microsoft.com/office/powerpoint/2010/main" val="1096127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GB" dirty="0"/>
              <a:t>Moving to an open source system meant a culture change for staff</a:t>
            </a:r>
            <a:r>
              <a:rPr lang="en-GB" baseline="0" dirty="0"/>
              <a:t> members.  They needed to move from being a customer – reliant on vendor releases for system enhancements – to collaborator, working with partners in the US to develop the system.</a:t>
            </a:r>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804401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GB" dirty="0"/>
              <a:t>There were a few challenges… This</a:t>
            </a:r>
            <a:r>
              <a:rPr lang="en-GB" baseline="0" dirty="0"/>
              <a:t> was a new way of working after more than a decade of using one system.  So, staff members were navigating the ups and downs of the change curve.  Staff members who were not confident using IT were frightened that they would look foolish if they did not catch on quickly.  Staff who were confident in using IT didn’t think it was their job to develop a system.  And of course there were some staff members who were up for the challenge of a new system.</a:t>
            </a:r>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3679835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GB" dirty="0"/>
              <a:t>To assist staff members</a:t>
            </a:r>
            <a:r>
              <a:rPr lang="en-GB" baseline="0" dirty="0"/>
              <a:t> with their transition to OLE….</a:t>
            </a:r>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28</a:t>
            </a:fld>
            <a:endParaRPr lang="en-US" dirty="0">
              <a:solidFill>
                <a:srgbClr val="000000"/>
              </a:solidFill>
            </a:endParaRPr>
          </a:p>
        </p:txBody>
      </p:sp>
    </p:spTree>
    <p:extLst>
      <p:ext uri="{BB962C8B-B14F-4D97-AF65-F5344CB8AC3E}">
        <p14:creationId xmlns:p14="http://schemas.microsoft.com/office/powerpoint/2010/main" val="4246442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GB" dirty="0"/>
              <a:t>We were</a:t>
            </a:r>
            <a:r>
              <a:rPr lang="en-GB" baseline="0" dirty="0"/>
              <a:t> the first to implement OLE in April 2015.  University of Chicago and Lehigh University in America joined later.  However, as the first implementing site we had a number of teething problems:  slow system performance, some features not immediately implemented such as fines calculation, rogue notices being published…  I will be unpopular and say that some teething pains are expected when you consider the scale of migration of nearly a million bib records and thousands of user records and transactions.</a:t>
            </a:r>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2859498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GB" dirty="0"/>
              <a:t>Front line staff members felt that senior managers</a:t>
            </a:r>
            <a:r>
              <a:rPr lang="en-GB" baseline="0" dirty="0"/>
              <a:t> in the Library had no idea of the issues that they faced.  Beyond the embarrassment of having users stand before them while they waited for transactions to churn through due to poor system performance and complaints about incorrect notices….did ‘management’ understand or even care how staff members’ jobs changed?  But how much did staff members’ jobs change?  Would they not normally flag bugs or enhancements for vendor-based systems?  I wanted to understand staff experience of using the new system so embarked on a UX mini-project.</a:t>
            </a:r>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14831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previous years, we did what I expect most university library’s  have done. We gave out slips of paper with various questions and asked for people’s thoughts and opinions. </a:t>
            </a:r>
          </a:p>
          <a:p>
            <a:r>
              <a:rPr lang="en-GB" sz="1200" kern="1200" dirty="0">
                <a:solidFill>
                  <a:schemeClr val="tx1"/>
                </a:solidFill>
                <a:effectLst/>
                <a:latin typeface="+mn-lt"/>
                <a:ea typeface="+mn-ea"/>
                <a:cs typeface="+mn-cs"/>
              </a:rPr>
              <a:t>We invited users to termly meetings to voice their opinions and we waited for the NSS Survey results to find out how we have performed.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4</a:t>
            </a:fld>
            <a:endParaRPr lang="en-GB"/>
          </a:p>
        </p:txBody>
      </p:sp>
    </p:spTree>
    <p:extLst>
      <p:ext uri="{BB962C8B-B14F-4D97-AF65-F5344CB8AC3E}">
        <p14:creationId xmlns:p14="http://schemas.microsoft.com/office/powerpoint/2010/main" val="3651872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GB" dirty="0"/>
              <a:t>There are a number of approaches</a:t>
            </a:r>
            <a:r>
              <a:rPr lang="en-GB" baseline="0" dirty="0"/>
              <a:t> to UX analysis.  Customer journey mapping is a popular approached used by some Libraries in understand how customers use their spaces.  Ethnographic studies are used to study users in their working environment. I chose to use ‘contextual inquiries’. </a:t>
            </a:r>
            <a:r>
              <a:rPr lang="en-GB" sz="1200" kern="1200" dirty="0">
                <a:solidFill>
                  <a:schemeClr val="tx1"/>
                </a:solidFill>
                <a:effectLst/>
                <a:latin typeface="Arial" charset="0"/>
                <a:ea typeface="ＭＳ Ｐゴシック" charset="0"/>
                <a:cs typeface="ＭＳ Ｐゴシック" charset="0"/>
              </a:rPr>
              <a:t>The *interviewers used </a:t>
            </a:r>
            <a:r>
              <a:rPr lang="en-GB" sz="1200" b="1" kern="1200" dirty="0">
                <a:solidFill>
                  <a:schemeClr val="tx1"/>
                </a:solidFill>
                <a:effectLst/>
                <a:latin typeface="Arial" charset="0"/>
                <a:ea typeface="ＭＳ Ｐゴシック" charset="0"/>
                <a:cs typeface="ＭＳ Ｐゴシック" charset="0"/>
              </a:rPr>
              <a:t>contextual inquiries</a:t>
            </a:r>
            <a:r>
              <a:rPr lang="en-GB" sz="1200" kern="1200" dirty="0">
                <a:solidFill>
                  <a:schemeClr val="tx1"/>
                </a:solidFill>
                <a:effectLst/>
                <a:latin typeface="Arial" charset="0"/>
                <a:ea typeface="ＭＳ Ｐゴシック" charset="0"/>
                <a:cs typeface="ＭＳ Ｐゴシック" charset="0"/>
              </a:rPr>
              <a:t> to gather qualitative information about staff experience of using OLE. Contextual inquiry is an interview method where users are asked a set of standard questions then asked specific questions as they are observed performing their tasks/functions in their work environments</a:t>
            </a:r>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4246442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32</a:t>
            </a:fld>
            <a:endParaRPr lang="en-US" dirty="0">
              <a:solidFill>
                <a:srgbClr val="000000"/>
              </a:solidFill>
            </a:endParaRPr>
          </a:p>
        </p:txBody>
      </p:sp>
    </p:spTree>
    <p:extLst>
      <p:ext uri="{BB962C8B-B14F-4D97-AF65-F5344CB8AC3E}">
        <p14:creationId xmlns:p14="http://schemas.microsoft.com/office/powerpoint/2010/main" val="1211282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33</a:t>
            </a:fld>
            <a:endParaRPr lang="en-US" dirty="0">
              <a:solidFill>
                <a:srgbClr val="000000"/>
              </a:solidFill>
            </a:endParaRPr>
          </a:p>
        </p:txBody>
      </p:sp>
    </p:spTree>
    <p:extLst>
      <p:ext uri="{BB962C8B-B14F-4D97-AF65-F5344CB8AC3E}">
        <p14:creationId xmlns:p14="http://schemas.microsoft.com/office/powerpoint/2010/main" val="2832803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2602025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35</a:t>
            </a:fld>
            <a:endParaRPr lang="en-US" dirty="0">
              <a:solidFill>
                <a:srgbClr val="000000"/>
              </a:solidFill>
            </a:endParaRPr>
          </a:p>
        </p:txBody>
      </p:sp>
    </p:spTree>
    <p:extLst>
      <p:ext uri="{BB962C8B-B14F-4D97-AF65-F5344CB8AC3E}">
        <p14:creationId xmlns:p14="http://schemas.microsoft.com/office/powerpoint/2010/main" val="1426518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36</a:t>
            </a:fld>
            <a:endParaRPr lang="en-US" dirty="0">
              <a:solidFill>
                <a:srgbClr val="000000"/>
              </a:solidFill>
            </a:endParaRPr>
          </a:p>
        </p:txBody>
      </p:sp>
    </p:spTree>
    <p:extLst>
      <p:ext uri="{BB962C8B-B14F-4D97-AF65-F5344CB8AC3E}">
        <p14:creationId xmlns:p14="http://schemas.microsoft.com/office/powerpoint/2010/main" val="764785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37</a:t>
            </a:fld>
            <a:endParaRPr lang="en-US" dirty="0">
              <a:solidFill>
                <a:srgbClr val="000000"/>
              </a:solidFill>
            </a:endParaRPr>
          </a:p>
        </p:txBody>
      </p:sp>
    </p:spTree>
    <p:extLst>
      <p:ext uri="{BB962C8B-B14F-4D97-AF65-F5344CB8AC3E}">
        <p14:creationId xmlns:p14="http://schemas.microsoft.com/office/powerpoint/2010/main" val="684955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2827940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4152504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BC12F7A-E62B-0442-A361-D4919FFA7E2F}" type="slidenum">
              <a:rPr lang="en-US">
                <a:solidFill>
                  <a:srgbClr val="000000"/>
                </a:solidFill>
              </a:rPr>
              <a:pPr>
                <a:defRPr/>
              </a:pPr>
              <a:t>40</a:t>
            </a:fld>
            <a:endParaRPr lang="en-US" dirty="0">
              <a:solidFill>
                <a:srgbClr val="000000"/>
              </a:solidFill>
            </a:endParaRPr>
          </a:p>
        </p:txBody>
      </p:sp>
    </p:spTree>
    <p:extLst>
      <p:ext uri="{BB962C8B-B14F-4D97-AF65-F5344CB8AC3E}">
        <p14:creationId xmlns:p14="http://schemas.microsoft.com/office/powerpoint/2010/main" val="213991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realised that waiting for the NSS survey results to  tell us where we were falling short was very far from proactive and gave us no chance to rectify some of the minor issues that could be an easy fix, or some of the bigger issues that were really causing problems for our users. </a:t>
            </a:r>
          </a:p>
          <a:p>
            <a:r>
              <a:rPr lang="en-GB" sz="1200" kern="1200" dirty="0">
                <a:solidFill>
                  <a:schemeClr val="tx1"/>
                </a:solidFill>
                <a:effectLst/>
                <a:latin typeface="+mn-lt"/>
                <a:ea typeface="+mn-ea"/>
                <a:cs typeface="+mn-cs"/>
              </a:rPr>
              <a:t>We were slower than we should have been in making improvements and dealing with problems.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5</a:t>
            </a:fld>
            <a:endParaRPr lang="en-GB"/>
          </a:p>
        </p:txBody>
      </p:sp>
    </p:spTree>
    <p:extLst>
      <p:ext uri="{BB962C8B-B14F-4D97-AF65-F5344CB8AC3E}">
        <p14:creationId xmlns:p14="http://schemas.microsoft.com/office/powerpoint/2010/main" val="1916256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t>VH</a:t>
            </a:r>
          </a:p>
          <a:p>
            <a:endParaRPr lang="en-GB" b="0" dirty="0"/>
          </a:p>
          <a:p>
            <a:r>
              <a:rPr lang="en-GB" b="0" dirty="0"/>
              <a:t>I’m Vanessa and this is Monna and we’re both Librarians at Middlesex University</a:t>
            </a:r>
            <a:r>
              <a:rPr lang="en-GB" b="0" baseline="0" dirty="0"/>
              <a:t>. This is where we work.</a:t>
            </a:r>
          </a:p>
          <a:p>
            <a:endParaRPr lang="en-GB" b="0" dirty="0"/>
          </a:p>
          <a:p>
            <a:r>
              <a:rPr lang="en-GB" b="0" i="0" baseline="0" dirty="0"/>
              <a:t>As librarians we all think about libraries quite a bit and back in 2014 we were discussing how to encourage students to use the library……the assumption is that they will just turn up because they instinctively know that the library is important to their academic success…….obviously this is not the case.</a:t>
            </a:r>
          </a:p>
          <a:p>
            <a:endParaRPr lang="en-GB" b="0" dirty="0"/>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41</a:t>
            </a:fld>
            <a:endParaRPr lang="en-GB"/>
          </a:p>
        </p:txBody>
      </p:sp>
    </p:spTree>
    <p:extLst>
      <p:ext uri="{BB962C8B-B14F-4D97-AF65-F5344CB8AC3E}">
        <p14:creationId xmlns:p14="http://schemas.microsoft.com/office/powerpoint/2010/main" val="432488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i="0" baseline="0" dirty="0"/>
              <a:t>VH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i="0" baseline="0" dirty="0"/>
              <a:t>Libraries and the information landscape have changed a lot.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i="0" baseline="0" dirty="0"/>
              <a:t>We are no longer the Guardians of Information……our users can go it alone and don’t need us to provide information….they can access it 24/7.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i="0" baseline="0" dirty="0"/>
              <a:t>Libraries have had to adapt to these changes and all have had to reconsider their role and how best to serve their users.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42</a:t>
            </a:fld>
            <a:endParaRPr lang="en-GB"/>
          </a:p>
        </p:txBody>
      </p:sp>
    </p:spTree>
    <p:extLst>
      <p:ext uri="{BB962C8B-B14F-4D97-AF65-F5344CB8AC3E}">
        <p14:creationId xmlns:p14="http://schemas.microsoft.com/office/powerpoint/2010/main" val="2424269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i="0" baseline="0" dirty="0"/>
              <a:t>VH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i="0" baseline="0" dirty="0"/>
              <a:t>The following publications inspired us. They emphasised ‘community’ as the traditional defining feature of libraries and the need for them to be the “hub of a community”………what they said resonated with us.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i="0" baseline="0" dirty="0"/>
              <a:t>How do we keep the library relevant to our users and central to their academic lives?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r>
              <a:rPr lang="en-GB" dirty="0"/>
              <a:t>This question got</a:t>
            </a:r>
            <a:r>
              <a:rPr lang="en-GB" baseline="0" dirty="0"/>
              <a:t> us thinking about Human Libraries.</a:t>
            </a:r>
            <a:endParaRPr lang="en-GB" dirty="0"/>
          </a:p>
          <a:p>
            <a:endParaRPr lang="en-GB" dirty="0"/>
          </a:p>
          <a:p>
            <a:r>
              <a:rPr lang="en-GB" dirty="0"/>
              <a:t>So what exactly are they?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1" i="0" baseline="0" dirty="0"/>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43</a:t>
            </a:fld>
            <a:endParaRPr lang="en-GB"/>
          </a:p>
        </p:txBody>
      </p:sp>
    </p:spTree>
    <p:extLst>
      <p:ext uri="{BB962C8B-B14F-4D97-AF65-F5344CB8AC3E}">
        <p14:creationId xmlns:p14="http://schemas.microsoft.com/office/powerpoint/2010/main" val="10601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t>MR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dirty="0">
                <a:effectLst/>
              </a:rPr>
              <a:t>The Human Library is a place where real people are on loan to readers. A place where difficult questions are expected, appreciated and answered</a:t>
            </a:r>
            <a:r>
              <a:rPr lang="en-GB" b="1" dirty="0">
                <a:effectLst/>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1"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dirty="0">
                <a:effectLst/>
              </a:rPr>
              <a:t>The</a:t>
            </a:r>
            <a:r>
              <a:rPr lang="en-GB" b="0" baseline="0" dirty="0">
                <a:effectLst/>
              </a:rPr>
              <a:t> original event in 2000 featured over 50 different titles, over a thousand readers and between them challenged stereotypes through dialogue, demonstrating the incredible impact of the Human Library.</a:t>
            </a:r>
            <a:endParaRPr lang="en-GB" b="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44</a:t>
            </a:fld>
            <a:endParaRPr lang="en-GB"/>
          </a:p>
        </p:txBody>
      </p:sp>
    </p:spTree>
    <p:extLst>
      <p:ext uri="{BB962C8B-B14F-4D97-AF65-F5344CB8AC3E}">
        <p14:creationId xmlns:p14="http://schemas.microsoft.com/office/powerpoint/2010/main" val="863933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i="0" baseline="0" dirty="0"/>
              <a:t>MR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t>The concept has since been adopted internationally and public libraries have been at the forefront of the movement.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t>The books are people with a story to tell who are generally stigmatised, misunderstood, controversial or on the edges of society.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t>The possibilities are endless as can be seen from this list.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So why did we think the Human Library concept might work for us?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45</a:t>
            </a:fld>
            <a:endParaRPr lang="en-GB"/>
          </a:p>
        </p:txBody>
      </p:sp>
    </p:spTree>
    <p:extLst>
      <p:ext uri="{BB962C8B-B14F-4D97-AF65-F5344CB8AC3E}">
        <p14:creationId xmlns:p14="http://schemas.microsoft.com/office/powerpoint/2010/main" val="2255430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MR</a:t>
            </a:r>
          </a:p>
          <a:p>
            <a:endParaRPr lang="en-GB" b="1" dirty="0"/>
          </a:p>
          <a:p>
            <a:r>
              <a:rPr lang="en-GB" b="0" dirty="0"/>
              <a:t>Over the last few years our Library service has expanded as we have been joined by a broad range of student support services from around the university</a:t>
            </a:r>
            <a:r>
              <a:rPr lang="en-GB" b="0" baseline="0" dirty="0"/>
              <a:t> </a:t>
            </a:r>
            <a:r>
              <a:rPr lang="en-GB" b="0" dirty="0"/>
              <a:t>to form what is now known as Library and Student Support.</a:t>
            </a:r>
          </a:p>
          <a:p>
            <a:endParaRPr lang="en-GB" b="0" dirty="0"/>
          </a:p>
          <a:p>
            <a:r>
              <a:rPr lang="en-GB" baseline="0" dirty="0"/>
              <a:t>We felt that Human Books with real life experiences could act as a link between the help, support and advice available from the library and student needs and promote our service as central to student life.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46</a:t>
            </a:fld>
            <a:endParaRPr lang="en-GB"/>
          </a:p>
        </p:txBody>
      </p:sp>
    </p:spTree>
    <p:extLst>
      <p:ext uri="{BB962C8B-B14F-4D97-AF65-F5344CB8AC3E}">
        <p14:creationId xmlns:p14="http://schemas.microsoft.com/office/powerpoint/2010/main" val="2512311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VH</a:t>
            </a:r>
          </a:p>
          <a:p>
            <a:endParaRPr lang="en-GB" dirty="0"/>
          </a:p>
          <a:p>
            <a:r>
              <a:rPr lang="en-GB" dirty="0"/>
              <a:t>We put our idea to the Library executive and then to the wider University. </a:t>
            </a:r>
          </a:p>
          <a:p>
            <a:endParaRPr lang="en-GB" dirty="0"/>
          </a:p>
          <a:p>
            <a:r>
              <a:rPr lang="en-GB" dirty="0"/>
              <a:t>Nothing happened for a few months until </a:t>
            </a:r>
            <a:r>
              <a:rPr lang="en-GB" baseline="0" dirty="0"/>
              <a:t>the introduction of our University’s new strategy which included a ‘Culture and people’ strand.</a:t>
            </a:r>
          </a:p>
          <a:p>
            <a:endParaRPr lang="en-GB" baseline="0" dirty="0"/>
          </a:p>
          <a:p>
            <a:r>
              <a:rPr lang="en-GB" baseline="0" dirty="0"/>
              <a:t>Our Business School offered to pilot a Human Library event where the books were Middlesex Alumni from the business world.</a:t>
            </a:r>
          </a:p>
          <a:p>
            <a:endParaRPr lang="en-GB" baseline="0" dirty="0"/>
          </a:p>
          <a:p>
            <a:r>
              <a:rPr lang="en-GB" baseline="0" dirty="0"/>
              <a:t>This was not quite what we had envisaged, but it allowed us to try out the concept.</a:t>
            </a:r>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47</a:t>
            </a:fld>
            <a:endParaRPr lang="en-GB"/>
          </a:p>
        </p:txBody>
      </p:sp>
    </p:spTree>
    <p:extLst>
      <p:ext uri="{BB962C8B-B14F-4D97-AF65-F5344CB8AC3E}">
        <p14:creationId xmlns:p14="http://schemas.microsoft.com/office/powerpoint/2010/main" val="17087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t>VH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The </a:t>
            </a:r>
            <a:r>
              <a:rPr lang="en-GB" baseline="0" dirty="0"/>
              <a:t>event was held on 23</a:t>
            </a:r>
            <a:r>
              <a:rPr lang="en-GB" baseline="30000" dirty="0"/>
              <a:t>rd</a:t>
            </a:r>
            <a:r>
              <a:rPr lang="en-GB" baseline="0" dirty="0"/>
              <a:t> May 2016.</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t>Although based on the Human Library concept we had to change the name to Human Book Event as the creators of the original concept are rightly protective of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t>Here’s a rough plan of the event layout……how could it fail!!</a:t>
            </a:r>
          </a:p>
          <a:p>
            <a:endParaRPr lang="en-GB"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We used </a:t>
            </a:r>
            <a:r>
              <a:rPr lang="en-GB" dirty="0" err="1"/>
              <a:t>Springshare’s</a:t>
            </a:r>
            <a:r>
              <a:rPr lang="en-GB" dirty="0"/>
              <a:t> </a:t>
            </a:r>
            <a:r>
              <a:rPr lang="en-GB" dirty="0" err="1"/>
              <a:t>LibGuide</a:t>
            </a:r>
            <a:r>
              <a:rPr lang="en-GB" dirty="0"/>
              <a:t> and room booking software</a:t>
            </a:r>
            <a:r>
              <a:rPr lang="en-GB" baseline="0" dirty="0"/>
              <a:t> to promote the event, provide information about our books and enable online booking in advance.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48</a:t>
            </a:fld>
            <a:endParaRPr lang="en-GB"/>
          </a:p>
        </p:txBody>
      </p:sp>
    </p:spTree>
    <p:extLst>
      <p:ext uri="{BB962C8B-B14F-4D97-AF65-F5344CB8AC3E}">
        <p14:creationId xmlns:p14="http://schemas.microsoft.com/office/powerpoint/2010/main" val="25790584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VH</a:t>
            </a:r>
          </a:p>
          <a:p>
            <a:endParaRPr lang="en-GB" b="1" dirty="0"/>
          </a:p>
          <a:p>
            <a:r>
              <a:rPr lang="en-GB" dirty="0"/>
              <a:t>Here are a few stats. All the panic, sleepless nights</a:t>
            </a:r>
            <a:r>
              <a:rPr lang="en-GB" baseline="0" dirty="0"/>
              <a:t> and hard work were worth it.</a:t>
            </a:r>
            <a:endParaRPr lang="en-GB" dirty="0"/>
          </a:p>
          <a:p>
            <a:endParaRPr lang="en-GB" dirty="0"/>
          </a:p>
          <a:p>
            <a:r>
              <a:rPr lang="en-GB" dirty="0"/>
              <a:t>Over</a:t>
            </a:r>
            <a:r>
              <a:rPr lang="en-GB" baseline="0" dirty="0"/>
              <a:t> 3 hours, 81 students had 149 conversations with 43 books including 3 </a:t>
            </a:r>
            <a:r>
              <a:rPr lang="en-GB" baseline="0" dirty="0" err="1"/>
              <a:t>ebooks</a:t>
            </a:r>
            <a:r>
              <a:rPr lang="en-GB" baseline="0" dirty="0"/>
              <a:t> which were conversations via Skype with Human Books based abroad.</a:t>
            </a:r>
          </a:p>
          <a:p>
            <a:endParaRPr lang="en-GB" baseline="0" dirty="0"/>
          </a:p>
          <a:p>
            <a:r>
              <a:rPr lang="en-GB" baseline="0" dirty="0"/>
              <a:t>33 colleagues mainly from LSS including Student Learning Assistants managed the event working as Librarians.</a:t>
            </a:r>
          </a:p>
        </p:txBody>
      </p:sp>
      <p:sp>
        <p:nvSpPr>
          <p:cNvPr id="4" name="Slide Number Placeholder 3"/>
          <p:cNvSpPr>
            <a:spLocks noGrp="1"/>
          </p:cNvSpPr>
          <p:nvPr>
            <p:ph type="sldNum" sz="quarter" idx="10"/>
          </p:nvPr>
        </p:nvSpPr>
        <p:spPr/>
        <p:txBody>
          <a:bodyPr/>
          <a:lstStyle/>
          <a:p>
            <a:fld id="{1E0B144C-A85E-4710-B333-86FC076D6EFE}" type="slidenum">
              <a:rPr lang="en-GB" smtClean="0"/>
              <a:pPr/>
              <a:t>49</a:t>
            </a:fld>
            <a:endParaRPr lang="en-GB"/>
          </a:p>
        </p:txBody>
      </p:sp>
    </p:spTree>
    <p:extLst>
      <p:ext uri="{BB962C8B-B14F-4D97-AF65-F5344CB8AC3E}">
        <p14:creationId xmlns:p14="http://schemas.microsoft.com/office/powerpoint/2010/main" val="4039984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VH</a:t>
            </a:r>
          </a:p>
          <a:p>
            <a:endParaRPr lang="en-GB" b="1" dirty="0"/>
          </a:p>
          <a:p>
            <a:r>
              <a:rPr lang="en-GB" dirty="0"/>
              <a:t>And it was a success…..the numbers speak for themselves.</a:t>
            </a:r>
          </a:p>
          <a:p>
            <a:endParaRPr lang="en-GB" dirty="0"/>
          </a:p>
          <a:p>
            <a:r>
              <a:rPr lang="en-GB" dirty="0"/>
              <a:t>It was also interesting to know why students had chosen to borrow specific Human Books.</a:t>
            </a:r>
          </a:p>
          <a:p>
            <a:endParaRPr lang="en-GB" dirty="0"/>
          </a:p>
          <a:p>
            <a:r>
              <a:rPr lang="en-GB" dirty="0"/>
              <a:t>Many chose books related to their course</a:t>
            </a:r>
            <a:r>
              <a:rPr lang="en-GB" baseline="0" dirty="0"/>
              <a:t>, career path, or because they were interested in a particular company. </a:t>
            </a:r>
          </a:p>
          <a:p>
            <a:endParaRPr lang="en-GB" baseline="0" dirty="0"/>
          </a:p>
          <a:p>
            <a:r>
              <a:rPr lang="en-GB" baseline="0" dirty="0"/>
              <a:t>Others wanted to challenge their perceptions, start up a business or were interested in a particular aspect of a book’s career such as charity work or working in Africa.</a:t>
            </a:r>
            <a:endParaRPr lang="en-GB" dirty="0"/>
          </a:p>
          <a:p>
            <a:endParaRPr lang="en-GB" dirty="0"/>
          </a:p>
          <a:p>
            <a:endParaRPr lang="en-GB" dirty="0"/>
          </a:p>
          <a:p>
            <a:endParaRPr lang="en-GB" sz="1200" b="0" i="0" u="none" strike="noStrike"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fld id="{1E0B144C-A85E-4710-B333-86FC076D6EFE}" type="slidenum">
              <a:rPr lang="en-GB" smtClean="0"/>
              <a:pPr/>
              <a:t>50</a:t>
            </a:fld>
            <a:endParaRPr lang="en-GB"/>
          </a:p>
        </p:txBody>
      </p:sp>
    </p:spTree>
    <p:extLst>
      <p:ext uri="{BB962C8B-B14F-4D97-AF65-F5344CB8AC3E}">
        <p14:creationId xmlns:p14="http://schemas.microsoft.com/office/powerpoint/2010/main" val="204731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needed to a way to collect and respond to feedback, complaints and queries in real time; a one-stop shop solution to collect data using different resources already available to us. </a:t>
            </a:r>
          </a:p>
          <a:p>
            <a:r>
              <a:rPr lang="en-GB" sz="1200" kern="1200" dirty="0">
                <a:solidFill>
                  <a:schemeClr val="tx1"/>
                </a:solidFill>
                <a:effectLst/>
                <a:latin typeface="+mn-lt"/>
                <a:ea typeface="+mn-ea"/>
                <a:cs typeface="+mn-cs"/>
              </a:rPr>
              <a:t>We wanted to be able to accurately record statistics and respond to users as and when the issues arose. </a:t>
            </a:r>
          </a:p>
          <a:p>
            <a:r>
              <a:rPr lang="en-GB" sz="1200" kern="1200" dirty="0">
                <a:solidFill>
                  <a:schemeClr val="tx1"/>
                </a:solidFill>
                <a:effectLst/>
                <a:latin typeface="+mn-lt"/>
                <a:ea typeface="+mn-ea"/>
                <a:cs typeface="+mn-cs"/>
              </a:rPr>
              <a:t>Over the course of the year this would help us address any major and minor issues which would positively impact our NSS Scores. </a:t>
            </a:r>
          </a:p>
          <a:p>
            <a:r>
              <a:rPr lang="en-GB" sz="1200" kern="1200" dirty="0">
                <a:solidFill>
                  <a:schemeClr val="tx1"/>
                </a:solidFill>
                <a:effectLst/>
                <a:latin typeface="+mn-lt"/>
                <a:ea typeface="+mn-ea"/>
                <a:cs typeface="+mn-cs"/>
              </a:rPr>
              <a:t>After researching the range of what was on offer we approached </a:t>
            </a:r>
            <a:r>
              <a:rPr lang="en-GB" sz="1200" kern="1200" dirty="0" err="1">
                <a:solidFill>
                  <a:schemeClr val="tx1"/>
                </a:solidFill>
                <a:effectLst/>
                <a:latin typeface="+mn-lt"/>
                <a:ea typeface="+mn-ea"/>
                <a:cs typeface="+mn-cs"/>
              </a:rPr>
              <a:t>ServMetric</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6</a:t>
            </a:fld>
            <a:endParaRPr lang="en-GB"/>
          </a:p>
        </p:txBody>
      </p:sp>
    </p:spTree>
    <p:extLst>
      <p:ext uri="{BB962C8B-B14F-4D97-AF65-F5344CB8AC3E}">
        <p14:creationId xmlns:p14="http://schemas.microsoft.com/office/powerpoint/2010/main" val="4019795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MR</a:t>
            </a:r>
          </a:p>
          <a:p>
            <a:endParaRPr lang="en-GB" b="1" dirty="0"/>
          </a:p>
          <a:p>
            <a:r>
              <a:rPr lang="en-GB" dirty="0"/>
              <a:t>We </a:t>
            </a:r>
            <a:r>
              <a:rPr lang="en-GB" baseline="0" dirty="0"/>
              <a:t>have held 3 subsequent Human Book Events.</a:t>
            </a:r>
          </a:p>
          <a:p>
            <a:endParaRPr lang="en-GB" baseline="0" dirty="0"/>
          </a:p>
          <a:p>
            <a:r>
              <a:rPr lang="en-GB" baseline="0" dirty="0"/>
              <a:t>The first of these was much easier to manage. There was no online guide, no online booking and only a couple of weeks to arrange, so less time to panic.   </a:t>
            </a:r>
          </a:p>
          <a:p>
            <a:endParaRPr lang="en-GB" baseline="0" dirty="0"/>
          </a:p>
          <a:p>
            <a:r>
              <a:rPr lang="en-GB" baseline="0" dirty="0"/>
              <a:t>This event was part of the annual Research Conference and the books reflected relevant expert advice and resources and was much more effective than our approach in previous year at the same event.</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51</a:t>
            </a:fld>
            <a:endParaRPr lang="en-GB"/>
          </a:p>
        </p:txBody>
      </p:sp>
    </p:spTree>
    <p:extLst>
      <p:ext uri="{BB962C8B-B14F-4D97-AF65-F5344CB8AC3E}">
        <p14:creationId xmlns:p14="http://schemas.microsoft.com/office/powerpoint/2010/main" val="624389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MR</a:t>
            </a:r>
          </a:p>
          <a:p>
            <a:endParaRPr lang="en-GB" dirty="0"/>
          </a:p>
          <a:p>
            <a:r>
              <a:rPr lang="en-GB" dirty="0"/>
              <a:t>The last</a:t>
            </a:r>
            <a:r>
              <a:rPr lang="en-GB" baseline="0" dirty="0"/>
              <a:t> two Human Book Events have been part of a general Student Success Festival held most recently in March.</a:t>
            </a:r>
          </a:p>
          <a:p>
            <a:endParaRPr lang="en-GB" baseline="0" dirty="0"/>
          </a:p>
          <a:p>
            <a:r>
              <a:rPr lang="en-GB" baseline="0" dirty="0"/>
              <a:t>Our books reflected the wide ranging support available from LSS to help students succeed.</a:t>
            </a:r>
          </a:p>
          <a:p>
            <a:endParaRPr lang="en-GB" baseline="0" dirty="0"/>
          </a:p>
          <a:p>
            <a:r>
              <a:rPr lang="en-GB" baseline="0" dirty="0"/>
              <a:t>This is more like our original concept of linking student needs with library services.</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52</a:t>
            </a:fld>
            <a:endParaRPr lang="en-GB"/>
          </a:p>
        </p:txBody>
      </p:sp>
    </p:spTree>
    <p:extLst>
      <p:ext uri="{BB962C8B-B14F-4D97-AF65-F5344CB8AC3E}">
        <p14:creationId xmlns:p14="http://schemas.microsoft.com/office/powerpoint/2010/main" val="1385933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VH</a:t>
            </a:r>
          </a:p>
          <a:p>
            <a:endParaRPr lang="en-GB" dirty="0"/>
          </a:p>
          <a:p>
            <a:r>
              <a:rPr lang="en-GB" dirty="0"/>
              <a:t>We’ve learnt a few lessons along the way:</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1" baseline="0" dirty="0"/>
              <a:t>The concept is misunderstood </a:t>
            </a:r>
            <a:r>
              <a:rPr lang="en-GB" b="0" baseline="0" dirty="0"/>
              <a:t>and</a:t>
            </a:r>
            <a:r>
              <a:rPr lang="en-GB" b="1" baseline="0" dirty="0"/>
              <a:t> </a:t>
            </a:r>
            <a:r>
              <a:rPr lang="en-GB" b="0" baseline="0" dirty="0"/>
              <a:t>student feedback suggests that we should change the name. Therefore promotion is key.</a:t>
            </a:r>
          </a:p>
          <a:p>
            <a:endParaRPr lang="en-GB"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baseline="0" dirty="0"/>
              <a:t>Students and staff are not on campus every day and other factors such as holidays, exams, and reading weeks means that there is never a </a:t>
            </a:r>
            <a:r>
              <a:rPr lang="en-GB" b="1" baseline="0" dirty="0"/>
              <a:t>good time </a:t>
            </a:r>
            <a:r>
              <a:rPr lang="en-GB" b="0" baseline="0" dirty="0"/>
              <a:t>to run a Human Book Event in a University even though there is a lot of interest.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53</a:t>
            </a:fld>
            <a:endParaRPr lang="en-GB"/>
          </a:p>
        </p:txBody>
      </p:sp>
    </p:spTree>
    <p:extLst>
      <p:ext uri="{BB962C8B-B14F-4D97-AF65-F5344CB8AC3E}">
        <p14:creationId xmlns:p14="http://schemas.microsoft.com/office/powerpoint/2010/main" val="3079658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VH</a:t>
            </a:r>
          </a:p>
          <a:p>
            <a:endParaRPr lang="en-GB" b="1" dirty="0"/>
          </a:p>
          <a:p>
            <a:r>
              <a:rPr lang="en-GB" b="0" dirty="0"/>
              <a:t>Such events take a lot of planning</a:t>
            </a:r>
            <a:r>
              <a:rPr lang="en-GB" b="0" baseline="0" dirty="0"/>
              <a:t> and staff time to ensure that everyone is in the right place at the right time and the event runs smoothly.</a:t>
            </a:r>
            <a:endParaRPr lang="en-GB" b="0" dirty="0"/>
          </a:p>
          <a:p>
            <a:endParaRPr lang="en-GB" b="1" dirty="0"/>
          </a:p>
          <a:p>
            <a:r>
              <a:rPr lang="en-GB" b="1" dirty="0"/>
              <a:t>Advanced bookings don’t work. </a:t>
            </a:r>
            <a:r>
              <a:rPr lang="en-GB" dirty="0"/>
              <a:t>Students book but don’t always turn up for their appointment. </a:t>
            </a:r>
          </a:p>
          <a:p>
            <a:endParaRPr lang="en-GB" dirty="0"/>
          </a:p>
          <a:p>
            <a:r>
              <a:rPr lang="en-GB" b="1" dirty="0"/>
              <a:t>The events are staff intensive</a:t>
            </a:r>
            <a:r>
              <a:rPr lang="en-GB" dirty="0"/>
              <a:t>……from recruiting the books, creating the publicity to actually running the event. </a:t>
            </a:r>
            <a:r>
              <a:rPr lang="en-GB" baseline="0" dirty="0"/>
              <a:t>Ideally one librarian is needed for every 2 books to make the event run smoothly.</a:t>
            </a:r>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54</a:t>
            </a:fld>
            <a:endParaRPr lang="en-GB"/>
          </a:p>
        </p:txBody>
      </p:sp>
    </p:spTree>
    <p:extLst>
      <p:ext uri="{BB962C8B-B14F-4D97-AF65-F5344CB8AC3E}">
        <p14:creationId xmlns:p14="http://schemas.microsoft.com/office/powerpoint/2010/main" val="3792577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MR</a:t>
            </a:r>
          </a:p>
          <a:p>
            <a:endParaRPr lang="en-GB" dirty="0"/>
          </a:p>
          <a:p>
            <a:r>
              <a:rPr lang="en-GB" dirty="0"/>
              <a:t>However Human Book Events do work. They provide an alternative to accessing support in more traditional ways.</a:t>
            </a:r>
          </a:p>
          <a:p>
            <a:endParaRPr lang="en-GB" dirty="0"/>
          </a:p>
          <a:p>
            <a:r>
              <a:rPr lang="en-GB" dirty="0"/>
              <a:t>Real conversations happen</a:t>
            </a:r>
            <a:r>
              <a:rPr lang="en-GB" baseline="0" dirty="0"/>
              <a:t> and some of the books actually followed up conversations by sharing further information with their readers.</a:t>
            </a:r>
            <a:endParaRPr lang="en-GB" dirty="0"/>
          </a:p>
          <a:p>
            <a:endParaRPr lang="en-GB" dirty="0"/>
          </a:p>
          <a:p>
            <a:r>
              <a:rPr lang="en-GB" dirty="0"/>
              <a:t>These quotes reflect how our</a:t>
            </a:r>
            <a:r>
              <a:rPr lang="en-GB" baseline="0" dirty="0"/>
              <a:t> </a:t>
            </a:r>
            <a:r>
              <a:rPr lang="en-GB" dirty="0"/>
              <a:t>Human Books have found the experience to be</a:t>
            </a:r>
            <a:r>
              <a:rPr lang="en-GB" baseline="0" dirty="0"/>
              <a:t> worthwhile, powerful, positive, emotional and valuable.</a:t>
            </a:r>
          </a:p>
          <a:p>
            <a:endParaRPr lang="en-GB" baseline="0" dirty="0"/>
          </a:p>
          <a:p>
            <a:endParaRPr lang="en-GB" dirty="0"/>
          </a:p>
          <a:p>
            <a:endParaRPr lang="en-GB" dirty="0"/>
          </a:p>
          <a:p>
            <a:r>
              <a:rPr lang="en-GB" sz="1200" b="0" i="0" u="none" strike="noStrike" kern="1200" baseline="0" dirty="0">
                <a:solidFill>
                  <a:schemeClr val="tx1"/>
                </a:solidFill>
                <a:latin typeface="Calibri" pitchFamily="34"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55</a:t>
            </a:fld>
            <a:endParaRPr lang="en-GB"/>
          </a:p>
        </p:txBody>
      </p:sp>
    </p:spTree>
    <p:extLst>
      <p:ext uri="{BB962C8B-B14F-4D97-AF65-F5344CB8AC3E}">
        <p14:creationId xmlns:p14="http://schemas.microsoft.com/office/powerpoint/2010/main" val="7348387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MR</a:t>
            </a:r>
          </a:p>
          <a:p>
            <a:endParaRPr lang="en-GB" dirty="0"/>
          </a:p>
          <a:p>
            <a:r>
              <a:rPr lang="en-GB" dirty="0"/>
              <a:t>From the Readers perspective</a:t>
            </a:r>
            <a:r>
              <a:rPr lang="en-GB" baseline="0" dirty="0"/>
              <a:t> the feedback has been equally positive.</a:t>
            </a:r>
            <a:endParaRPr lang="en-GB" dirty="0"/>
          </a:p>
          <a:p>
            <a:endParaRPr lang="en-GB" dirty="0"/>
          </a:p>
          <a:p>
            <a:r>
              <a:rPr lang="en-GB" b="1" dirty="0"/>
              <a:t>Readers said:</a:t>
            </a:r>
          </a:p>
          <a:p>
            <a:pPr marL="171450" indent="-171450">
              <a:buFont typeface="Arial" panose="020B0604020202020204" pitchFamily="34" charset="0"/>
              <a:buChar char="•"/>
            </a:pPr>
            <a:r>
              <a:rPr lang="en-GB" sz="1200" b="0" i="0" u="none" strike="noStrike" kern="1200" baseline="0" dirty="0">
                <a:solidFill>
                  <a:schemeClr val="tx1"/>
                </a:solidFill>
                <a:latin typeface="Calibri" pitchFamily="34" charset="0"/>
                <a:ea typeface="+mn-ea"/>
                <a:cs typeface="+mn-cs"/>
              </a:rPr>
              <a:t>It was brilliant				</a:t>
            </a:r>
          </a:p>
          <a:p>
            <a:pPr marL="171450" indent="-171450">
              <a:buFont typeface="Arial" panose="020B0604020202020204" pitchFamily="34" charset="0"/>
              <a:buChar char="•"/>
            </a:pPr>
            <a:r>
              <a:rPr lang="en-GB" sz="1200" b="0" i="0" u="none" strike="noStrike" kern="1200" baseline="0" dirty="0">
                <a:solidFill>
                  <a:schemeClr val="tx1"/>
                </a:solidFill>
                <a:latin typeface="Calibri" pitchFamily="34" charset="0"/>
                <a:ea typeface="+mn-ea"/>
                <a:cs typeface="+mn-cs"/>
              </a:rPr>
              <a:t>Everything was fantastic!		</a:t>
            </a:r>
          </a:p>
          <a:p>
            <a:pPr marL="171450" indent="-171450">
              <a:buFont typeface="Arial" panose="020B0604020202020204" pitchFamily="34" charset="0"/>
              <a:buChar char="•"/>
            </a:pPr>
            <a:r>
              <a:rPr lang="en-GB" sz="1200" b="0" i="0" u="none" strike="noStrike" kern="1200" baseline="0" dirty="0">
                <a:solidFill>
                  <a:schemeClr val="tx1"/>
                </a:solidFill>
                <a:latin typeface="Calibri" pitchFamily="34" charset="0"/>
                <a:ea typeface="+mn-ea"/>
                <a:cs typeface="+mn-cs"/>
              </a:rPr>
              <a:t>Great service </a:t>
            </a:r>
          </a:p>
          <a:p>
            <a:pPr marL="171450" indent="-171450">
              <a:buFont typeface="Arial" panose="020B0604020202020204" pitchFamily="34" charset="0"/>
              <a:buChar char="•"/>
            </a:pPr>
            <a:r>
              <a:rPr lang="en-GB" sz="1200" b="0" i="0" u="none" strike="noStrike" kern="1200" baseline="0" dirty="0">
                <a:solidFill>
                  <a:schemeClr val="tx1"/>
                </a:solidFill>
                <a:latin typeface="Calibri" pitchFamily="34" charset="0"/>
                <a:ea typeface="+mn-ea"/>
                <a:cs typeface="+mn-cs"/>
              </a:rPr>
              <a:t>Very helpful and useful service and…..</a:t>
            </a:r>
          </a:p>
          <a:p>
            <a:pPr marL="171450" indent="-171450">
              <a:buFont typeface="Arial" panose="020B0604020202020204" pitchFamily="34" charset="0"/>
              <a:buChar char="•"/>
            </a:pPr>
            <a:r>
              <a:rPr lang="en-GB" sz="1200" b="0" i="0" u="none" strike="noStrike" kern="1200" baseline="0" dirty="0">
                <a:solidFill>
                  <a:schemeClr val="tx1"/>
                </a:solidFill>
                <a:latin typeface="Calibri" pitchFamily="34" charset="0"/>
                <a:ea typeface="+mn-ea"/>
                <a:cs typeface="+mn-cs"/>
              </a:rPr>
              <a:t>[The Human Book] was very knowledgeable		</a:t>
            </a:r>
          </a:p>
          <a:p>
            <a:pPr marL="0" indent="0">
              <a:buFont typeface="Arial" panose="020B0604020202020204" pitchFamily="34" charset="0"/>
              <a:buNone/>
            </a:pPr>
            <a:r>
              <a:rPr lang="en-GB" sz="1200" b="0" i="0" u="none" strike="noStrike" kern="1200" baseline="0" dirty="0">
                <a:solidFill>
                  <a:schemeClr val="tx1"/>
                </a:solidFill>
                <a:latin typeface="Calibri" pitchFamily="34"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56</a:t>
            </a:fld>
            <a:endParaRPr lang="en-GB"/>
          </a:p>
        </p:txBody>
      </p:sp>
    </p:spTree>
    <p:extLst>
      <p:ext uri="{BB962C8B-B14F-4D97-AF65-F5344CB8AC3E}">
        <p14:creationId xmlns:p14="http://schemas.microsoft.com/office/powerpoint/2010/main" val="18675419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solidFill>
                  <a:schemeClr val="bg2"/>
                </a:solidFill>
              </a:rPr>
              <a:t>VH</a:t>
            </a:r>
          </a:p>
          <a:p>
            <a:pPr marL="0" indent="0">
              <a:buFont typeface="Arial" panose="020B0604020202020204" pitchFamily="34" charset="0"/>
              <a:buNone/>
            </a:pPr>
            <a:endParaRPr lang="en-GB" sz="1200" dirty="0">
              <a:solidFill>
                <a:schemeClr val="bg2"/>
              </a:solidFill>
            </a:endParaRPr>
          </a:p>
          <a:p>
            <a:pPr marL="0" indent="0">
              <a:buFont typeface="Arial" panose="020B0604020202020204" pitchFamily="34" charset="0"/>
              <a:buNone/>
            </a:pPr>
            <a:r>
              <a:rPr lang="en-GB" sz="1200" dirty="0">
                <a:solidFill>
                  <a:schemeClr val="bg2"/>
                </a:solidFill>
              </a:rPr>
              <a:t>We continue to have ideas around</a:t>
            </a:r>
            <a:r>
              <a:rPr lang="en-GB" sz="1200" baseline="0" dirty="0">
                <a:solidFill>
                  <a:schemeClr val="bg2"/>
                </a:solidFill>
              </a:rPr>
              <a:t> how to address some of the issues encountered so far. These include:</a:t>
            </a:r>
          </a:p>
          <a:p>
            <a:pPr marL="0" indent="0">
              <a:buFont typeface="Arial" panose="020B0604020202020204" pitchFamily="34" charset="0"/>
              <a:buNone/>
            </a:pPr>
            <a:endParaRPr lang="en-GB" sz="1200" baseline="0" dirty="0">
              <a:solidFill>
                <a:schemeClr val="bg2"/>
              </a:solidFill>
            </a:endParaRPr>
          </a:p>
          <a:p>
            <a:pPr marL="171450" indent="-171450">
              <a:buFont typeface="Arial" panose="020B0604020202020204" pitchFamily="34" charset="0"/>
              <a:buChar char="•"/>
            </a:pPr>
            <a:r>
              <a:rPr lang="en-GB" sz="1200" b="1" baseline="0" dirty="0">
                <a:solidFill>
                  <a:schemeClr val="bg2"/>
                </a:solidFill>
              </a:rPr>
              <a:t>Adding our Human Books to the Library Catalogue </a:t>
            </a:r>
            <a:r>
              <a:rPr lang="en-GB" sz="1200" baseline="0" dirty="0">
                <a:solidFill>
                  <a:schemeClr val="bg2"/>
                </a:solidFill>
              </a:rPr>
              <a:t>to build on the experience and further promote our services to users.</a:t>
            </a:r>
          </a:p>
          <a:p>
            <a:pPr marL="171450" indent="-171450">
              <a:buFont typeface="Arial" panose="020B0604020202020204" pitchFamily="34" charset="0"/>
              <a:buChar char="•"/>
            </a:pPr>
            <a:endParaRPr lang="en-GB" sz="1200" baseline="0" dirty="0">
              <a:solidFill>
                <a:schemeClr val="bg2"/>
              </a:solidFill>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aseline="0" dirty="0">
                <a:solidFill>
                  <a:schemeClr val="bg2"/>
                </a:solidFill>
              </a:rPr>
              <a:t>Using a </a:t>
            </a:r>
            <a:r>
              <a:rPr lang="en-GB" sz="1200" b="1" baseline="0" dirty="0">
                <a:solidFill>
                  <a:schemeClr val="bg2"/>
                </a:solidFill>
              </a:rPr>
              <a:t>Speed Dating </a:t>
            </a:r>
            <a:r>
              <a:rPr lang="en-GB" sz="1200" baseline="0" dirty="0">
                <a:solidFill>
                  <a:schemeClr val="bg2"/>
                </a:solidFill>
              </a:rPr>
              <a:t>model might alleviate the need to take bookings and reduce the numbers of staff to run the event.</a:t>
            </a:r>
          </a:p>
          <a:p>
            <a:pPr marL="171450" indent="-171450">
              <a:buFont typeface="Arial" panose="020B0604020202020204" pitchFamily="34" charset="0"/>
              <a:buChar char="•"/>
            </a:pPr>
            <a:endParaRPr lang="en-GB" sz="1200" baseline="0" dirty="0">
              <a:solidFill>
                <a:schemeClr val="bg2"/>
              </a:solidFill>
            </a:endParaRPr>
          </a:p>
          <a:p>
            <a:pPr marL="171450" indent="-171450">
              <a:buFont typeface="Arial" panose="020B0604020202020204" pitchFamily="34" charset="0"/>
              <a:buChar char="•"/>
            </a:pPr>
            <a:r>
              <a:rPr lang="en-GB" sz="1200" b="0" baseline="0" dirty="0">
                <a:solidFill>
                  <a:schemeClr val="bg2"/>
                </a:solidFill>
              </a:rPr>
              <a:t>Attendance might be improved by </a:t>
            </a:r>
            <a:r>
              <a:rPr lang="en-GB" sz="1200" b="1" baseline="0" dirty="0">
                <a:solidFill>
                  <a:schemeClr val="bg2"/>
                </a:solidFill>
              </a:rPr>
              <a:t>embedding </a:t>
            </a:r>
            <a:r>
              <a:rPr lang="en-GB" sz="1200" baseline="0">
                <a:solidFill>
                  <a:schemeClr val="bg2"/>
                </a:solidFill>
              </a:rPr>
              <a:t>Human Books </a:t>
            </a:r>
            <a:r>
              <a:rPr lang="en-GB" sz="1200" baseline="0" dirty="0">
                <a:solidFill>
                  <a:schemeClr val="bg2"/>
                </a:solidFill>
              </a:rPr>
              <a:t>into the curriculum as inspired by the University of Alberta. </a:t>
            </a:r>
          </a:p>
          <a:p>
            <a:pPr marL="171450" indent="-171450">
              <a:buFont typeface="Arial" panose="020B0604020202020204" pitchFamily="34" charset="0"/>
              <a:buChar char="•"/>
            </a:pPr>
            <a:endParaRPr lang="en-GB" sz="1200" baseline="0" dirty="0">
              <a:solidFill>
                <a:schemeClr val="bg2"/>
              </a:solidFill>
            </a:endParaRPr>
          </a:p>
          <a:p>
            <a:pPr marL="171450" indent="-171450">
              <a:buFont typeface="Arial" panose="020B0604020202020204" pitchFamily="34" charset="0"/>
              <a:buChar char="•"/>
            </a:pPr>
            <a:endParaRPr lang="en-GB" sz="1200" baseline="0" dirty="0">
              <a:solidFill>
                <a:schemeClr val="bg2"/>
              </a:solidFill>
            </a:endParaRPr>
          </a:p>
          <a:p>
            <a:pPr marL="171450" indent="-171450">
              <a:buFont typeface="Arial" panose="020B0604020202020204" pitchFamily="34" charset="0"/>
              <a:buChar char="•"/>
            </a:pPr>
            <a:endParaRPr lang="en-GB" sz="1200" baseline="0" dirty="0">
              <a:solidFill>
                <a:schemeClr val="bg2"/>
              </a:solidFill>
            </a:endParaRPr>
          </a:p>
          <a:p>
            <a:pPr marL="171450" indent="-171450">
              <a:buFont typeface="Arial" panose="020B0604020202020204" pitchFamily="34" charset="0"/>
              <a:buChar char="•"/>
            </a:pPr>
            <a:endParaRPr lang="en-GB" sz="1200" baseline="0" dirty="0">
              <a:solidFill>
                <a:schemeClr val="bg2"/>
              </a:solidFill>
            </a:endParaRPr>
          </a:p>
        </p:txBody>
      </p:sp>
      <p:sp>
        <p:nvSpPr>
          <p:cNvPr id="4" name="Slide Number Placeholder 3"/>
          <p:cNvSpPr>
            <a:spLocks noGrp="1"/>
          </p:cNvSpPr>
          <p:nvPr>
            <p:ph type="sldNum" sz="quarter" idx="10"/>
          </p:nvPr>
        </p:nvSpPr>
        <p:spPr/>
        <p:txBody>
          <a:bodyPr/>
          <a:lstStyle/>
          <a:p>
            <a:fld id="{1E0B144C-A85E-4710-B333-86FC076D6EFE}" type="slidenum">
              <a:rPr lang="en-GB" smtClean="0"/>
              <a:pPr/>
              <a:t>57</a:t>
            </a:fld>
            <a:endParaRPr lang="en-GB"/>
          </a:p>
        </p:txBody>
      </p:sp>
    </p:spTree>
    <p:extLst>
      <p:ext uri="{BB962C8B-B14F-4D97-AF65-F5344CB8AC3E}">
        <p14:creationId xmlns:p14="http://schemas.microsoft.com/office/powerpoint/2010/main" val="20928985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solidFill>
                  <a:schemeClr val="bg2"/>
                </a:solidFill>
              </a:rPr>
              <a:t>VH</a:t>
            </a:r>
          </a:p>
          <a:p>
            <a:pPr marL="0" indent="0">
              <a:buFont typeface="Arial" panose="020B0604020202020204" pitchFamily="34" charset="0"/>
              <a:buNone/>
            </a:pPr>
            <a:endParaRPr lang="en-GB" sz="1200" dirty="0">
              <a:solidFill>
                <a:schemeClr val="bg2"/>
              </a:solidFill>
            </a:endParaRPr>
          </a:p>
          <a:p>
            <a:pPr marL="0" indent="0">
              <a:buFont typeface="Arial" panose="020B0604020202020204" pitchFamily="34" charset="0"/>
              <a:buNone/>
            </a:pPr>
            <a:r>
              <a:rPr lang="en-GB" sz="1200" dirty="0">
                <a:solidFill>
                  <a:schemeClr val="bg2"/>
                </a:solidFill>
              </a:rPr>
              <a:t>We’ve also had ideas around how to develop the concept</a:t>
            </a:r>
            <a:r>
              <a:rPr lang="en-GB" sz="1200" baseline="0" dirty="0">
                <a:solidFill>
                  <a:schemeClr val="bg2"/>
                </a:solidFill>
              </a:rPr>
              <a:t> including:</a:t>
            </a:r>
          </a:p>
          <a:p>
            <a:pPr marL="0" indent="0">
              <a:buFont typeface="Arial" panose="020B0604020202020204" pitchFamily="34" charset="0"/>
              <a:buNone/>
            </a:pPr>
            <a:endParaRPr lang="en-GB" sz="1200" dirty="0">
              <a:solidFill>
                <a:schemeClr val="bg2"/>
              </a:solidFill>
            </a:endParaRPr>
          </a:p>
          <a:p>
            <a:pPr marL="171450" indent="-171450">
              <a:buFont typeface="Arial" panose="020B0604020202020204" pitchFamily="34" charset="0"/>
              <a:buChar char="•"/>
            </a:pPr>
            <a:r>
              <a:rPr lang="en-GB" sz="1200" dirty="0">
                <a:solidFill>
                  <a:schemeClr val="bg2"/>
                </a:solidFill>
              </a:rPr>
              <a:t>Running</a:t>
            </a:r>
            <a:r>
              <a:rPr lang="en-GB" sz="1200" baseline="0" dirty="0">
                <a:solidFill>
                  <a:schemeClr val="bg2"/>
                </a:solidFill>
              </a:rPr>
              <a:t> a Human Book Event as part of </a:t>
            </a:r>
            <a:r>
              <a:rPr lang="en-GB" sz="1200" b="1" baseline="0" dirty="0">
                <a:solidFill>
                  <a:schemeClr val="bg2"/>
                </a:solidFill>
              </a:rPr>
              <a:t>Mental Health Awareness Week</a:t>
            </a:r>
            <a:r>
              <a:rPr lang="en-GB" sz="1200" baseline="0" dirty="0">
                <a:solidFill>
                  <a:schemeClr val="bg2"/>
                </a:solidFill>
              </a:rPr>
              <a:t>…….a great way of promoting relevant support available from our service.</a:t>
            </a:r>
          </a:p>
          <a:p>
            <a:pPr marL="0" indent="0">
              <a:buFont typeface="Arial" panose="020B0604020202020204" pitchFamily="34" charset="0"/>
              <a:buNone/>
            </a:pPr>
            <a:endParaRPr lang="en-GB" sz="1200" dirty="0">
              <a:solidFill>
                <a:schemeClr val="bg2"/>
              </a:solidFill>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aseline="0" dirty="0">
                <a:solidFill>
                  <a:schemeClr val="bg2"/>
                </a:solidFill>
              </a:rPr>
              <a:t>Also using Human Books to inspire young people from disadvantaged backgrounds who lack information and </a:t>
            </a:r>
            <a:r>
              <a:rPr lang="en-GB" sz="1200" b="1" baseline="0" dirty="0">
                <a:solidFill>
                  <a:schemeClr val="bg2"/>
                </a:solidFill>
              </a:rPr>
              <a:t>role models </a:t>
            </a:r>
            <a:r>
              <a:rPr lang="en-GB" sz="1200" baseline="0" dirty="0">
                <a:solidFill>
                  <a:schemeClr val="bg2"/>
                </a:solidFill>
              </a:rPr>
              <a:t>as inspired by research carried out at Strathclyde University on widening access to HE.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sz="1200" dirty="0">
              <a:solidFill>
                <a:schemeClr val="bg2"/>
              </a:solidFill>
            </a:endParaRPr>
          </a:p>
          <a:p>
            <a:pPr marL="171450" indent="-171450">
              <a:buFont typeface="Arial" panose="020B0604020202020204" pitchFamily="34" charset="0"/>
              <a:buChar char="•"/>
            </a:pPr>
            <a:endParaRPr lang="en-GB" sz="1200" dirty="0">
              <a:solidFill>
                <a:schemeClr val="bg2"/>
              </a:solidFill>
            </a:endParaRPr>
          </a:p>
          <a:p>
            <a:endParaRPr lang="en-GB"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58</a:t>
            </a:fld>
            <a:endParaRPr lang="en-GB"/>
          </a:p>
        </p:txBody>
      </p:sp>
    </p:spTree>
    <p:extLst>
      <p:ext uri="{BB962C8B-B14F-4D97-AF65-F5344CB8AC3E}">
        <p14:creationId xmlns:p14="http://schemas.microsoft.com/office/powerpoint/2010/main" val="2323542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solidFill>
                  <a:schemeClr val="bg2"/>
                </a:solidFill>
              </a:rPr>
              <a:t>MR</a:t>
            </a:r>
          </a:p>
          <a:p>
            <a:pPr marL="0" indent="0">
              <a:buFont typeface="Arial" panose="020B0604020202020204" pitchFamily="34" charset="0"/>
              <a:buNone/>
            </a:pPr>
            <a:endParaRPr lang="en-GB" sz="1200" dirty="0">
              <a:solidFill>
                <a:schemeClr val="bg2"/>
              </a:solidFill>
            </a:endParaRPr>
          </a:p>
          <a:p>
            <a:pPr marL="171450" indent="-171450">
              <a:buFont typeface="Arial" panose="020B0604020202020204" pitchFamily="34" charset="0"/>
              <a:buChar char="•"/>
            </a:pPr>
            <a:r>
              <a:rPr lang="en-GB" sz="1200" dirty="0">
                <a:solidFill>
                  <a:schemeClr val="bg2"/>
                </a:solidFill>
              </a:rPr>
              <a:t>Another</a:t>
            </a:r>
            <a:r>
              <a:rPr lang="en-GB" sz="1200" baseline="0" dirty="0">
                <a:solidFill>
                  <a:schemeClr val="bg2"/>
                </a:solidFill>
              </a:rPr>
              <a:t> idea is </a:t>
            </a:r>
            <a:r>
              <a:rPr lang="en-GB" sz="1200" b="1" baseline="0" dirty="0">
                <a:solidFill>
                  <a:schemeClr val="bg2"/>
                </a:solidFill>
              </a:rPr>
              <a:t>resource specific </a:t>
            </a:r>
            <a:r>
              <a:rPr lang="en-GB" sz="1200" baseline="0" dirty="0">
                <a:solidFill>
                  <a:schemeClr val="bg2"/>
                </a:solidFill>
              </a:rPr>
              <a:t>Human Book Events. For example we are considering an </a:t>
            </a:r>
            <a:r>
              <a:rPr lang="en-GB" sz="1200" baseline="0" dirty="0" err="1">
                <a:solidFill>
                  <a:schemeClr val="bg2"/>
                </a:solidFill>
              </a:rPr>
              <a:t>NVivo</a:t>
            </a:r>
            <a:r>
              <a:rPr lang="en-GB" sz="1200" baseline="0" dirty="0">
                <a:solidFill>
                  <a:schemeClr val="bg2"/>
                </a:solidFill>
              </a:rPr>
              <a:t> event where </a:t>
            </a:r>
            <a:r>
              <a:rPr lang="en-GB" sz="1200" dirty="0">
                <a:solidFill>
                  <a:schemeClr val="bg2"/>
                </a:solidFill>
              </a:rPr>
              <a:t>people with a unique project can talk to an </a:t>
            </a:r>
            <a:r>
              <a:rPr lang="en-GB" sz="1200" dirty="0" err="1">
                <a:solidFill>
                  <a:schemeClr val="bg2"/>
                </a:solidFill>
              </a:rPr>
              <a:t>NVivo</a:t>
            </a:r>
            <a:r>
              <a:rPr lang="en-GB" sz="1200" dirty="0">
                <a:solidFill>
                  <a:schemeClr val="bg2"/>
                </a:solidFill>
              </a:rPr>
              <a:t> representative….getting more from it than a normal workshop.</a:t>
            </a:r>
          </a:p>
          <a:p>
            <a:pPr marL="171450" indent="-171450">
              <a:buFont typeface="Arial" panose="020B0604020202020204" pitchFamily="34" charset="0"/>
              <a:buChar char="•"/>
            </a:pPr>
            <a:endParaRPr lang="en-GB" sz="1200" dirty="0">
              <a:solidFill>
                <a:schemeClr val="bg2"/>
              </a:solidFill>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0" baseline="0" dirty="0">
                <a:solidFill>
                  <a:schemeClr val="bg2"/>
                </a:solidFill>
              </a:rPr>
              <a:t>Finally Human Books on different hobbies, so a University wide </a:t>
            </a:r>
            <a:r>
              <a:rPr lang="en-GB" sz="1200" b="1" baseline="0" dirty="0">
                <a:solidFill>
                  <a:schemeClr val="bg2"/>
                </a:solidFill>
              </a:rPr>
              <a:t>Festival of Learning </a:t>
            </a:r>
            <a:r>
              <a:rPr lang="en-GB" sz="1200" b="0" baseline="0" dirty="0">
                <a:solidFill>
                  <a:schemeClr val="bg2"/>
                </a:solidFill>
              </a:rPr>
              <a:t>might be an option. This could also be opened out to the local community offering master classes, the opportunity to learn something new and to see what goes on in their local Uni. </a:t>
            </a:r>
          </a:p>
          <a:p>
            <a:endParaRPr lang="en-GB" b="1" i="0" baseline="0" dirty="0"/>
          </a:p>
        </p:txBody>
      </p:sp>
      <p:sp>
        <p:nvSpPr>
          <p:cNvPr id="5" name="Slide Number Placeholder 4"/>
          <p:cNvSpPr>
            <a:spLocks noGrp="1"/>
          </p:cNvSpPr>
          <p:nvPr>
            <p:ph type="sldNum" sz="quarter" idx="11"/>
          </p:nvPr>
        </p:nvSpPr>
        <p:spPr/>
        <p:txBody>
          <a:bodyPr/>
          <a:lstStyle/>
          <a:p>
            <a:pPr>
              <a:defRPr/>
            </a:pPr>
            <a:fld id="{C141EABC-C2A5-4AC2-A097-17F39A8F0D48}" type="slidenum">
              <a:rPr lang="en-GB" smtClean="0"/>
              <a:pPr>
                <a:defRPr/>
              </a:pPr>
              <a:t>59</a:t>
            </a:fld>
            <a:endParaRPr lang="en-GB"/>
          </a:p>
        </p:txBody>
      </p:sp>
    </p:spTree>
    <p:extLst>
      <p:ext uri="{BB962C8B-B14F-4D97-AF65-F5344CB8AC3E}">
        <p14:creationId xmlns:p14="http://schemas.microsoft.com/office/powerpoint/2010/main" val="699098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t>MR</a:t>
            </a:r>
          </a:p>
          <a:p>
            <a:endParaRPr lang="en-GB" b="0" dirty="0"/>
          </a:p>
          <a:p>
            <a:r>
              <a:rPr lang="en-GB" b="0" dirty="0"/>
              <a:t>There</a:t>
            </a:r>
            <a:r>
              <a:rPr lang="en-GB" b="0" baseline="0" dirty="0"/>
              <a:t> isn’t time to tell you everything we would like to, but we are happy to take questions this afternoon or via email.</a:t>
            </a:r>
          </a:p>
          <a:p>
            <a:endParaRPr lang="en-GB" b="0" baseline="0" dirty="0"/>
          </a:p>
          <a:p>
            <a:r>
              <a:rPr lang="en-GB" b="0" baseline="0" dirty="0"/>
              <a:t>Thank you very much for listening.</a:t>
            </a:r>
            <a:endParaRPr lang="en-GB" b="0" dirty="0"/>
          </a:p>
        </p:txBody>
      </p:sp>
      <p:sp>
        <p:nvSpPr>
          <p:cNvPr id="5" name="Slide Number Placeholder 4"/>
          <p:cNvSpPr>
            <a:spLocks noGrp="1"/>
          </p:cNvSpPr>
          <p:nvPr>
            <p:ph type="sldNum" sz="quarter" idx="11"/>
          </p:nvPr>
        </p:nvSpPr>
        <p:spPr/>
        <p:txBody>
          <a:bodyPr/>
          <a:lstStyle/>
          <a:p>
            <a:pPr>
              <a:defRPr/>
            </a:pPr>
            <a:fld id="{C141EABC-C2A5-4AC2-A097-17F39A8F0D48}" type="slidenum">
              <a:rPr lang="en-GB" smtClean="0"/>
              <a:pPr>
                <a:defRPr/>
              </a:pPr>
              <a:t>60</a:t>
            </a:fld>
            <a:endParaRPr lang="en-GB"/>
          </a:p>
        </p:txBody>
      </p:sp>
    </p:spTree>
    <p:extLst>
      <p:ext uri="{BB962C8B-B14F-4D97-AF65-F5344CB8AC3E}">
        <p14:creationId xmlns:p14="http://schemas.microsoft.com/office/powerpoint/2010/main" val="279805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mn-lt"/>
                <a:ea typeface="+mn-ea"/>
                <a:cs typeface="+mn-cs"/>
              </a:rPr>
              <a:t>ServMetric</a:t>
            </a:r>
            <a:r>
              <a:rPr lang="en-GB" sz="1200" kern="1200" dirty="0">
                <a:solidFill>
                  <a:schemeClr val="tx1"/>
                </a:solidFill>
                <a:effectLst/>
                <a:latin typeface="+mn-lt"/>
                <a:ea typeface="+mn-ea"/>
                <a:cs typeface="+mn-cs"/>
              </a:rPr>
              <a:t> is a software solution designed to measure the customer experience. </a:t>
            </a:r>
          </a:p>
          <a:p>
            <a:r>
              <a:rPr lang="en-GB" sz="1200" kern="1200" dirty="0">
                <a:solidFill>
                  <a:schemeClr val="tx1"/>
                </a:solidFill>
                <a:effectLst/>
                <a:latin typeface="+mn-lt"/>
                <a:ea typeface="+mn-ea"/>
                <a:cs typeface="+mn-cs"/>
              </a:rPr>
              <a:t>It allows us to ask survey type questions but whilst also giving our customers the option to provide a wide scope of verbatim feedback in their own words, positive and negative.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7</a:t>
            </a:fld>
            <a:endParaRPr lang="en-GB"/>
          </a:p>
        </p:txBody>
      </p:sp>
    </p:spTree>
    <p:extLst>
      <p:ext uri="{BB962C8B-B14F-4D97-AF65-F5344CB8AC3E}">
        <p14:creationId xmlns:p14="http://schemas.microsoft.com/office/powerpoint/2010/main" val="92796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contacted </a:t>
            </a:r>
            <a:r>
              <a:rPr lang="en-GB" sz="1200" kern="1200" dirty="0" err="1">
                <a:solidFill>
                  <a:schemeClr val="tx1"/>
                </a:solidFill>
                <a:effectLst/>
                <a:latin typeface="+mn-lt"/>
                <a:ea typeface="+mn-ea"/>
                <a:cs typeface="+mn-cs"/>
              </a:rPr>
              <a:t>ServMetric</a:t>
            </a:r>
            <a:r>
              <a:rPr lang="en-GB" sz="1200" kern="1200" dirty="0">
                <a:solidFill>
                  <a:schemeClr val="tx1"/>
                </a:solidFill>
                <a:effectLst/>
                <a:latin typeface="+mn-lt"/>
                <a:ea typeface="+mn-ea"/>
                <a:cs typeface="+mn-cs"/>
              </a:rPr>
              <a:t> and they gave us an excellent demonstration of their product capability, which ticked all of our boxes. </a:t>
            </a:r>
          </a:p>
          <a:p>
            <a:r>
              <a:rPr lang="en-GB" sz="1200" kern="1200" dirty="0">
                <a:solidFill>
                  <a:schemeClr val="tx1"/>
                </a:solidFill>
                <a:effectLst/>
                <a:latin typeface="+mn-lt"/>
                <a:ea typeface="+mn-ea"/>
                <a:cs typeface="+mn-cs"/>
              </a:rPr>
              <a:t>The system could notify the selected library teams instantly if a negative comment was left, giving us the ability to respond quickly and deal with any issues. </a:t>
            </a:r>
          </a:p>
          <a:p>
            <a:r>
              <a:rPr lang="en-GB" sz="1200" kern="1200" dirty="0">
                <a:solidFill>
                  <a:schemeClr val="tx1"/>
                </a:solidFill>
                <a:effectLst/>
                <a:latin typeface="+mn-lt"/>
                <a:ea typeface="+mn-ea"/>
                <a:cs typeface="+mn-cs"/>
              </a:rPr>
              <a:t>There were several methods the system used to collect feedback and it was all measured and collated in a dashboard for us so analysing data would be quick, easy and efficient. </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8</a:t>
            </a:fld>
            <a:endParaRPr lang="en-GB"/>
          </a:p>
        </p:txBody>
      </p:sp>
    </p:spTree>
    <p:extLst>
      <p:ext uri="{BB962C8B-B14F-4D97-AF65-F5344CB8AC3E}">
        <p14:creationId xmlns:p14="http://schemas.microsoft.com/office/powerpoint/2010/main" val="248298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placed the </a:t>
            </a:r>
            <a:r>
              <a:rPr lang="en-GB" sz="1200" kern="1200" dirty="0" err="1">
                <a:solidFill>
                  <a:schemeClr val="tx1"/>
                </a:solidFill>
                <a:effectLst/>
                <a:latin typeface="+mn-lt"/>
                <a:ea typeface="+mn-ea"/>
                <a:cs typeface="+mn-cs"/>
              </a:rPr>
              <a:t>Servmetric</a:t>
            </a:r>
            <a:r>
              <a:rPr lang="en-GB" sz="1200" kern="1200" dirty="0">
                <a:solidFill>
                  <a:schemeClr val="tx1"/>
                </a:solidFill>
                <a:effectLst/>
                <a:latin typeface="+mn-lt"/>
                <a:ea typeface="+mn-ea"/>
                <a:cs typeface="+mn-cs"/>
              </a:rPr>
              <a:t> widget on each of our 450 desk top PC’s allowing users to provide feedback on their experiences or report issues such as noise, mess or system errors. Since we launched in 2016 the desktop widget has been used nearly 9000 times. This is a combination of a tap of a smiley to reflect their experience or to provide verbatim comments. This is our most used feedback channel.</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9</a:t>
            </a:fld>
            <a:endParaRPr lang="en-GB"/>
          </a:p>
        </p:txBody>
      </p:sp>
    </p:spTree>
    <p:extLst>
      <p:ext uri="{BB962C8B-B14F-4D97-AF65-F5344CB8AC3E}">
        <p14:creationId xmlns:p14="http://schemas.microsoft.com/office/powerpoint/2010/main" val="113582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strategically placed a kiosk by the exit of the library to allow all library users to provide feedback on their experience, including those who did not use a pc or worked from their own laptop. We also encourage visitors to provide feedback on their experience, such as the helpfulness of staff and was the library east to navigate.</a:t>
            </a:r>
          </a:p>
          <a:p>
            <a:r>
              <a:rPr lang="en-GB" sz="1200" kern="1200" dirty="0">
                <a:solidFill>
                  <a:schemeClr val="tx1"/>
                </a:solidFill>
                <a:effectLst/>
                <a:latin typeface="+mn-lt"/>
                <a:ea typeface="+mn-ea"/>
                <a:cs typeface="+mn-cs"/>
              </a:rPr>
              <a:t>The kiosk has been used nearly 8,000 times since the launch of the system.</a:t>
            </a:r>
          </a:p>
          <a:p>
            <a:endParaRPr lang="en-GB" dirty="0"/>
          </a:p>
        </p:txBody>
      </p:sp>
      <p:sp>
        <p:nvSpPr>
          <p:cNvPr id="4" name="Slide Number Placeholder 3"/>
          <p:cNvSpPr>
            <a:spLocks noGrp="1"/>
          </p:cNvSpPr>
          <p:nvPr>
            <p:ph type="sldNum" sz="quarter" idx="10"/>
          </p:nvPr>
        </p:nvSpPr>
        <p:spPr/>
        <p:txBody>
          <a:bodyPr/>
          <a:lstStyle/>
          <a:p>
            <a:fld id="{8DEDEA60-7D1F-4B0C-8029-D01C1BF43B47}" type="slidenum">
              <a:rPr lang="en-GB" smtClean="0"/>
              <a:t>10</a:t>
            </a:fld>
            <a:endParaRPr lang="en-GB"/>
          </a:p>
        </p:txBody>
      </p:sp>
    </p:spTree>
    <p:extLst>
      <p:ext uri="{BB962C8B-B14F-4D97-AF65-F5344CB8AC3E}">
        <p14:creationId xmlns:p14="http://schemas.microsoft.com/office/powerpoint/2010/main" val="253126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1"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4075704368"/>
      </p:ext>
    </p:extLst>
  </p:cSld>
  <p:clrMapOvr>
    <a:overrideClrMapping bg1="lt1" tx1="dk1" bg2="lt2" tx2="dk2" accent1="accent1" accent2="accent2" accent3="accent3" accent4="accent4" accent5="accent5" accent6="accent6" hlink="hlink" folHlink="folHlink"/>
  </p:clrMapOvr>
  <p:transition spd="slow" advClick="0" advTm="20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1389460664"/>
      </p:ext>
    </p:extLst>
  </p:cSld>
  <p:clrMapOvr>
    <a:masterClrMapping/>
  </p:clrMapOvr>
  <p:transition spd="slow" advClick="0" advTm="20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408735856"/>
      </p:ext>
    </p:extLst>
  </p:cSld>
  <p:clrMapOvr>
    <a:masterClrMapping/>
  </p:clrMapOvr>
  <p:transition spd="slow" advClick="0" advTm="20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1735138"/>
            <a:ext cx="8024813" cy="719137"/>
          </a:xfrm>
        </p:spPr>
        <p:txBody>
          <a:bodyPr/>
          <a:lstStyle/>
          <a:p>
            <a:r>
              <a:rPr lang="en-GB"/>
              <a:t>Click to edit Master title style</a:t>
            </a:r>
            <a:endParaRPr lang="en-US"/>
          </a:p>
        </p:txBody>
      </p:sp>
      <p:sp>
        <p:nvSpPr>
          <p:cNvPr id="3" name="Text Placeholder 2"/>
          <p:cNvSpPr>
            <a:spLocks noGrp="1"/>
          </p:cNvSpPr>
          <p:nvPr>
            <p:ph type="body" sz="half" idx="1"/>
          </p:nvPr>
        </p:nvSpPr>
        <p:spPr>
          <a:xfrm>
            <a:off x="755650" y="2533650"/>
            <a:ext cx="3935413"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43463" y="2533650"/>
            <a:ext cx="3937000"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DFD918-AF5B-124E-BC55-004ED7E9D58F}"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754610364"/>
      </p:ext>
    </p:extLst>
  </p:cSld>
  <p:clrMapOvr>
    <a:masterClrMapping/>
  </p:clrMapOvr>
  <p:transition spd="slow" advClick="0" advTm="20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1735138"/>
            <a:ext cx="8024813" cy="719137"/>
          </a:xfrm>
        </p:spPr>
        <p:txBody>
          <a:bodyPr/>
          <a:lstStyle/>
          <a:p>
            <a:r>
              <a:rPr lang="en-GB"/>
              <a:t>Click to edit Master title style</a:t>
            </a:r>
            <a:endParaRPr lang="en-US"/>
          </a:p>
        </p:txBody>
      </p:sp>
      <p:sp>
        <p:nvSpPr>
          <p:cNvPr id="3" name="Text Placeholder 2"/>
          <p:cNvSpPr>
            <a:spLocks noGrp="1"/>
          </p:cNvSpPr>
          <p:nvPr>
            <p:ph type="body" sz="half" idx="1"/>
          </p:nvPr>
        </p:nvSpPr>
        <p:spPr>
          <a:xfrm>
            <a:off x="755650" y="2533650"/>
            <a:ext cx="3935413"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43463" y="2533650"/>
            <a:ext cx="3937000"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DFD918-AF5B-124E-BC55-004ED7E9D58F}"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543825405"/>
      </p:ext>
    </p:extLst>
  </p:cSld>
  <p:clrMapOvr>
    <a:masterClrMapping/>
  </p:clrMapOvr>
  <p:transition spd="slow" advClick="0" advTm="20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1735138"/>
            <a:ext cx="8024813" cy="719137"/>
          </a:xfrm>
        </p:spPr>
        <p:txBody>
          <a:bodyPr/>
          <a:lstStyle/>
          <a:p>
            <a:r>
              <a:rPr lang="en-GB"/>
              <a:t>Click to edit Master title style</a:t>
            </a:r>
            <a:endParaRPr lang="en-US"/>
          </a:p>
        </p:txBody>
      </p:sp>
      <p:sp>
        <p:nvSpPr>
          <p:cNvPr id="3" name="Text Placeholder 2"/>
          <p:cNvSpPr>
            <a:spLocks noGrp="1"/>
          </p:cNvSpPr>
          <p:nvPr>
            <p:ph type="body" sz="half" idx="1"/>
          </p:nvPr>
        </p:nvSpPr>
        <p:spPr>
          <a:xfrm>
            <a:off x="755650" y="2533650"/>
            <a:ext cx="3935413"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43463" y="2533650"/>
            <a:ext cx="3937000"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DFD918-AF5B-124E-BC55-004ED7E9D58F}"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1523888553"/>
      </p:ext>
    </p:extLst>
  </p:cSld>
  <p:clrMapOvr>
    <a:masterClrMapping/>
  </p:clrMapOvr>
  <p:transition spd="slow" advClick="0" advTm="20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1735138"/>
            <a:ext cx="8024813" cy="719137"/>
          </a:xfrm>
        </p:spPr>
        <p:txBody>
          <a:bodyPr/>
          <a:lstStyle/>
          <a:p>
            <a:r>
              <a:rPr lang="en-GB"/>
              <a:t>Click to edit Master title style</a:t>
            </a:r>
            <a:endParaRPr lang="en-US"/>
          </a:p>
        </p:txBody>
      </p:sp>
      <p:sp>
        <p:nvSpPr>
          <p:cNvPr id="3" name="Text Placeholder 2"/>
          <p:cNvSpPr>
            <a:spLocks noGrp="1"/>
          </p:cNvSpPr>
          <p:nvPr>
            <p:ph type="body" sz="half" idx="1"/>
          </p:nvPr>
        </p:nvSpPr>
        <p:spPr>
          <a:xfrm>
            <a:off x="755650" y="2533650"/>
            <a:ext cx="3935413"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43463" y="2533650"/>
            <a:ext cx="3937000"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DFD918-AF5B-124E-BC55-004ED7E9D58F}"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280007246"/>
      </p:ext>
    </p:extLst>
  </p:cSld>
  <p:clrMapOvr>
    <a:masterClrMapping/>
  </p:clrMapOvr>
  <p:transition spd="slow" advClick="0" advTm="20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9031995"/>
      </p:ext>
    </p:extLst>
  </p:cSld>
  <p:clrMapOvr>
    <a:masterClrMapping/>
  </p:clrMapOvr>
  <p:transition spd="slow" advClick="0" advTm="20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1735138"/>
            <a:ext cx="8024813" cy="719137"/>
          </a:xfrm>
        </p:spPr>
        <p:txBody>
          <a:bodyPr/>
          <a:lstStyle/>
          <a:p>
            <a:r>
              <a:rPr lang="en-GB"/>
              <a:t>Click to edit Master title style</a:t>
            </a:r>
            <a:endParaRPr lang="en-US"/>
          </a:p>
        </p:txBody>
      </p:sp>
      <p:sp>
        <p:nvSpPr>
          <p:cNvPr id="3" name="Text Placeholder 2"/>
          <p:cNvSpPr>
            <a:spLocks noGrp="1"/>
          </p:cNvSpPr>
          <p:nvPr>
            <p:ph type="body" sz="half" idx="1"/>
          </p:nvPr>
        </p:nvSpPr>
        <p:spPr>
          <a:xfrm>
            <a:off x="755650" y="2533650"/>
            <a:ext cx="3935413"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43463" y="2533650"/>
            <a:ext cx="3937000"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DFD918-AF5B-124E-BC55-004ED7E9D58F}"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171866501"/>
      </p:ext>
    </p:extLst>
  </p:cSld>
  <p:clrMapOvr>
    <a:masterClrMapping/>
  </p:clrMapOvr>
  <p:transition spd="slow" advClick="0" advTm="20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1735138"/>
            <a:ext cx="8024813" cy="719137"/>
          </a:xfrm>
        </p:spPr>
        <p:txBody>
          <a:bodyPr/>
          <a:lstStyle/>
          <a:p>
            <a:r>
              <a:rPr lang="en-GB"/>
              <a:t>Click to edit Master title style</a:t>
            </a:r>
            <a:endParaRPr lang="en-US"/>
          </a:p>
        </p:txBody>
      </p:sp>
      <p:sp>
        <p:nvSpPr>
          <p:cNvPr id="3" name="Text Placeholder 2"/>
          <p:cNvSpPr>
            <a:spLocks noGrp="1"/>
          </p:cNvSpPr>
          <p:nvPr>
            <p:ph type="body" sz="half" idx="1"/>
          </p:nvPr>
        </p:nvSpPr>
        <p:spPr>
          <a:xfrm>
            <a:off x="755650" y="2533650"/>
            <a:ext cx="3935413"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43463" y="2533650"/>
            <a:ext cx="3937000"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DFD918-AF5B-124E-BC55-004ED7E9D58F}"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1817546977"/>
      </p:ext>
    </p:extLst>
  </p:cSld>
  <p:clrMapOvr>
    <a:masterClrMapping/>
  </p:clrMapOvr>
  <p:transition spd="slow" advClick="0" advTm="20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998536899"/>
      </p:ext>
    </p:extLst>
  </p:cSld>
  <p:clrMapOvr>
    <a:masterClrMapping/>
  </p:clrMapOvr>
  <p:transition spd="slow" advClick="0" advTm="20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1608812901"/>
      </p:ext>
    </p:extLst>
  </p:cSld>
  <p:clrMapOvr>
    <a:masterClrMapping/>
  </p:clrMapOvr>
  <p:transition spd="slow" advClick="0" advTm="20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676490973"/>
      </p:ext>
    </p:extLst>
  </p:cSld>
  <p:clrMapOvr>
    <a:masterClrMapping/>
  </p:clrMapOvr>
  <p:transition spd="slow" advClick="0" advTm="20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875653386"/>
      </p:ext>
    </p:extLst>
  </p:cSld>
  <p:clrMapOvr>
    <a:masterClrMapping/>
  </p:clrMapOvr>
  <p:transition spd="slow" advClick="0" advTm="20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466187200"/>
      </p:ext>
    </p:extLst>
  </p:cSld>
  <p:clrMapOvr>
    <a:masterClrMapping/>
  </p:clrMapOvr>
  <p:transition spd="slow" advClick="0" advTm="20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446517088"/>
      </p:ext>
    </p:extLst>
  </p:cSld>
  <p:clrMapOvr>
    <a:masterClrMapping/>
  </p:clrMapOvr>
  <p:transition spd="slow" advClick="0" advTm="20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1498395243"/>
      </p:ext>
    </p:extLst>
  </p:cSld>
  <p:clrMapOvr>
    <a:masterClrMapping/>
  </p:clrMapOvr>
  <p:transition spd="slow" advClick="0" advTm="20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967861635"/>
      </p:ext>
    </p:extLst>
  </p:cSld>
  <p:clrMapOvr>
    <a:masterClrMapping/>
  </p:clrMapOvr>
  <p:transition spd="slow" advClick="0" advTm="20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6" name="Rectangle 30"/>
          <p:cNvSpPr>
            <a:spLocks noGrp="1" noChangeArrowheads="1"/>
          </p:cNvSpPr>
          <p:nvPr>
            <p:ph type="sldNum" sz="quarter" idx="12"/>
          </p:nvPr>
        </p:nvSpPr>
        <p:spPr>
          <a:ln/>
        </p:spPr>
        <p:txBody>
          <a:bodyPr/>
          <a:lstStyle>
            <a:lvl1pPr>
              <a:defRPr/>
            </a:lvl1pPr>
          </a:lstStyle>
          <a:p>
            <a:pPr>
              <a:defRPr/>
            </a:pPr>
            <a:fld id="{B55697AE-537D-7741-9280-C3A3CE58FD00}"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216767251"/>
      </p:ext>
    </p:extLst>
  </p:cSld>
  <p:clrMapOvr>
    <a:masterClrMapping/>
  </p:clrMapOvr>
  <p:transition spd="slow" advClick="0" advTm="2000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1735138"/>
            <a:ext cx="8024813" cy="719137"/>
          </a:xfrm>
        </p:spPr>
        <p:txBody>
          <a:bodyPr/>
          <a:lstStyle/>
          <a:p>
            <a:r>
              <a:rPr lang="en-GB"/>
              <a:t>Click to edit Master title style</a:t>
            </a:r>
            <a:endParaRPr lang="en-US"/>
          </a:p>
        </p:txBody>
      </p:sp>
      <p:sp>
        <p:nvSpPr>
          <p:cNvPr id="3" name="Text Placeholder 2"/>
          <p:cNvSpPr>
            <a:spLocks noGrp="1"/>
          </p:cNvSpPr>
          <p:nvPr>
            <p:ph type="body" sz="half" idx="1"/>
          </p:nvPr>
        </p:nvSpPr>
        <p:spPr>
          <a:xfrm>
            <a:off x="755650" y="2533650"/>
            <a:ext cx="3935413"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43463" y="2533650"/>
            <a:ext cx="3937000" cy="3527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69696C"/>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69696C"/>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DFD918-AF5B-124E-BC55-004ED7E9D58F}" type="slidenum">
              <a:rPr lang="en-US">
                <a:solidFill>
                  <a:srgbClr val="69696C"/>
                </a:solidFill>
              </a:rPr>
              <a:pPr>
                <a:defRPr/>
              </a:pPr>
              <a:t>‹#›</a:t>
            </a:fld>
            <a:endParaRPr lang="en-US" dirty="0">
              <a:solidFill>
                <a:srgbClr val="69696C"/>
              </a:solidFill>
            </a:endParaRPr>
          </a:p>
        </p:txBody>
      </p:sp>
    </p:spTree>
    <p:extLst>
      <p:ext uri="{BB962C8B-B14F-4D97-AF65-F5344CB8AC3E}">
        <p14:creationId xmlns:p14="http://schemas.microsoft.com/office/powerpoint/2010/main" val="3259299763"/>
      </p:ext>
    </p:extLst>
  </p:cSld>
  <p:clrMapOvr>
    <a:masterClrMapping/>
  </p:clrMapOvr>
  <p:transition spd="slow" advClick="0" advTm="2000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3723207"/>
      </p:ext>
    </p:extLst>
  </p:cSld>
  <p:clrMapOvr>
    <a:overrideClrMapping bg1="lt1" tx1="dk1" bg2="lt2" tx2="dk2" accent1="accent1" accent2="accent2" accent3="accent3" accent4="accent4" accent5="accent5" accent6="accent6" hlink="hlink" folHlink="folHlink"/>
  </p:clrMapOvr>
  <p:transition spd="slow" advClick="0" advTm="20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DF65A28-7DE5-4A48-A93A-A3140F33FAA9}" type="datetimeFigureOut">
              <a:rPr lang="en-US" smtClean="0"/>
              <a:t>4/30/2018</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F9ADA690-1D5E-784A-8237-2D56A16240B4}" type="slidenum">
              <a:rPr lang="en-US" smtClean="0"/>
              <a:t>‹#›</a:t>
            </a:fld>
            <a:endParaRPr lang="en-US"/>
          </a:p>
        </p:txBody>
      </p:sp>
    </p:spTree>
  </p:cSld>
  <p:clrMapOvr>
    <a:masterClrMapping/>
  </p:clrMapOvr>
  <p:transition spd="slow" advClick="0" advTm="20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20000">
    <p:wipe/>
  </p:transition>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bwMode="gray">
          <a:xfrm>
            <a:off x="755650" y="1735138"/>
            <a:ext cx="8024813"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28676" name="Rectangle 4"/>
          <p:cNvSpPr>
            <a:spLocks noGrp="1" noChangeArrowheads="1"/>
          </p:cNvSpPr>
          <p:nvPr>
            <p:ph type="body" idx="1"/>
          </p:nvPr>
        </p:nvSpPr>
        <p:spPr bwMode="gray">
          <a:xfrm>
            <a:off x="755650" y="2533650"/>
            <a:ext cx="8024813"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7" name="Rectangle 5"/>
          <p:cNvSpPr>
            <a:spLocks noGrp="1" noChangeArrowheads="1"/>
          </p:cNvSpPr>
          <p:nvPr>
            <p:ph type="dt" sz="half" idx="2"/>
          </p:nvPr>
        </p:nvSpPr>
        <p:spPr bwMode="gray">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8" name="Rectangle 6"/>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9" name="Rectangle 7"/>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E7C22C26-EE9D-0646-9B58-64F9D466B7FB}"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28680" name="Line 8"/>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2" name="Picture 1"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3231141203"/>
      </p:ext>
    </p:extLst>
  </p:cSld>
  <p:clrMap bg1="lt1" tx1="dk1" bg2="lt2" tx2="dk2" accent1="accent1" accent2="accent2" accent3="accent3" accent4="accent4" accent5="accent5" accent6="accent6" hlink="hlink" folHlink="folHlink"/>
  <p:sldLayoutIdLst>
    <p:sldLayoutId id="2147483677" r:id="rId1"/>
  </p:sldLayoutIdLst>
  <p:transition spd="slow" advClick="0" advTm="20000">
    <p:wipe/>
  </p:transition>
  <p:hf hdr="0" ftr="0" dt="0"/>
  <p:txStyles>
    <p:titleStyle>
      <a:lvl1pPr algn="l" rtl="0" eaLnBrk="0" fontAlgn="base" hangingPunct="0">
        <a:spcBef>
          <a:spcPct val="0"/>
        </a:spcBef>
        <a:spcAft>
          <a:spcPct val="0"/>
        </a:spcAft>
        <a:defRPr sz="2200">
          <a:solidFill>
            <a:srgbClr val="69696C"/>
          </a:solidFill>
          <a:latin typeface="+mj-lt"/>
          <a:ea typeface="+mj-ea"/>
          <a:cs typeface="ＭＳ Ｐゴシック" charset="0"/>
        </a:defRPr>
      </a:lvl1pPr>
      <a:lvl2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2pPr>
      <a:lvl3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3pPr>
      <a:lvl4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4pPr>
      <a:lvl5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5pPr>
      <a:lvl6pPr marL="457200" algn="l" rtl="0" fontAlgn="base">
        <a:spcBef>
          <a:spcPct val="0"/>
        </a:spcBef>
        <a:spcAft>
          <a:spcPct val="0"/>
        </a:spcAft>
        <a:defRPr sz="2200">
          <a:solidFill>
            <a:srgbClr val="69696C"/>
          </a:solidFill>
          <a:latin typeface="Arial" charset="0"/>
          <a:ea typeface="ＭＳ Ｐゴシック" charset="0"/>
        </a:defRPr>
      </a:lvl6pPr>
      <a:lvl7pPr marL="914400" algn="l" rtl="0" fontAlgn="base">
        <a:spcBef>
          <a:spcPct val="0"/>
        </a:spcBef>
        <a:spcAft>
          <a:spcPct val="0"/>
        </a:spcAft>
        <a:defRPr sz="2200">
          <a:solidFill>
            <a:srgbClr val="69696C"/>
          </a:solidFill>
          <a:latin typeface="Arial" charset="0"/>
          <a:ea typeface="ＭＳ Ｐゴシック" charset="0"/>
        </a:defRPr>
      </a:lvl7pPr>
      <a:lvl8pPr marL="1371600" algn="l" rtl="0" fontAlgn="base">
        <a:spcBef>
          <a:spcPct val="0"/>
        </a:spcBef>
        <a:spcAft>
          <a:spcPct val="0"/>
        </a:spcAft>
        <a:defRPr sz="2200">
          <a:solidFill>
            <a:srgbClr val="69696C"/>
          </a:solidFill>
          <a:latin typeface="Arial" charset="0"/>
          <a:ea typeface="ＭＳ Ｐゴシック" charset="0"/>
        </a:defRPr>
      </a:lvl8pPr>
      <a:lvl9pPr marL="1828800" algn="l" rtl="0" fontAlgn="base">
        <a:spcBef>
          <a:spcPct val="0"/>
        </a:spcBef>
        <a:spcAft>
          <a:spcPct val="0"/>
        </a:spcAft>
        <a:defRPr sz="2200">
          <a:solidFill>
            <a:srgbClr val="69696C"/>
          </a:solidFill>
          <a:latin typeface="Arial" charset="0"/>
          <a:ea typeface="ＭＳ Ｐゴシック" charset="0"/>
        </a:defRPr>
      </a:lvl9pPr>
    </p:titleStyle>
    <p:bodyStyle>
      <a:lvl1pPr marL="342900" indent="-342900" algn="l" defTabSz="228600" rtl="0" eaLnBrk="0" fontAlgn="base" hangingPunct="0">
        <a:spcBef>
          <a:spcPct val="0"/>
        </a:spcBef>
        <a:spcAft>
          <a:spcPct val="0"/>
        </a:spcAft>
        <a:buClr>
          <a:srgbClr val="F2AB00"/>
        </a:buClr>
        <a:defRPr sz="1400">
          <a:solidFill>
            <a:srgbClr val="69696C"/>
          </a:solidFill>
          <a:latin typeface="+mn-lt"/>
          <a:ea typeface="+mn-ea"/>
          <a:cs typeface="ＭＳ Ｐゴシック" charset="0"/>
        </a:defRPr>
      </a:lvl1pPr>
      <a:lvl2pPr marL="173038" indent="-171450" algn="l" defTabSz="228600" rtl="0" eaLnBrk="0" fontAlgn="base" hangingPunct="0">
        <a:spcBef>
          <a:spcPct val="0"/>
        </a:spcBef>
        <a:spcAft>
          <a:spcPct val="0"/>
        </a:spcAft>
        <a:buClr>
          <a:srgbClr val="F2AB00"/>
        </a:buClr>
        <a:buFont typeface="Arial" charset="0"/>
        <a:buChar char="•"/>
        <a:defRPr sz="1400">
          <a:solidFill>
            <a:srgbClr val="69696C"/>
          </a:solidFill>
          <a:latin typeface="+mn-lt"/>
          <a:ea typeface="+mn-ea"/>
        </a:defRPr>
      </a:lvl2pPr>
      <a:lvl3pPr marL="174625" indent="739775" algn="l" defTabSz="228600" rtl="0" eaLnBrk="0" fontAlgn="base" hangingPunct="0">
        <a:spcBef>
          <a:spcPct val="0"/>
        </a:spcBef>
        <a:spcAft>
          <a:spcPct val="0"/>
        </a:spcAft>
        <a:buClr>
          <a:srgbClr val="F2AB00"/>
        </a:buClr>
        <a:defRPr sz="1400">
          <a:solidFill>
            <a:srgbClr val="69696C"/>
          </a:solidFill>
          <a:latin typeface="+mn-lt"/>
          <a:ea typeface="+mn-ea"/>
        </a:defRPr>
      </a:lvl3pPr>
      <a:lvl4pPr marL="176213" indent="1195388" algn="l" defTabSz="228600" rtl="0" eaLnBrk="0" fontAlgn="base" hangingPunct="0">
        <a:spcBef>
          <a:spcPct val="0"/>
        </a:spcBef>
        <a:spcAft>
          <a:spcPct val="0"/>
        </a:spcAft>
        <a:buClr>
          <a:srgbClr val="F2AB00"/>
        </a:buClr>
        <a:defRPr sz="1400">
          <a:solidFill>
            <a:srgbClr val="69696C"/>
          </a:solidFill>
          <a:latin typeface="+mn-lt"/>
          <a:ea typeface="+mn-ea"/>
        </a:defRPr>
      </a:lvl4pPr>
      <a:lvl5pPr marL="179388" indent="-1588" algn="l" defTabSz="228600" rtl="0" eaLnBrk="0" fontAlgn="base" hangingPunct="0">
        <a:spcBef>
          <a:spcPct val="0"/>
        </a:spcBef>
        <a:spcAft>
          <a:spcPct val="0"/>
        </a:spcAft>
        <a:buClr>
          <a:srgbClr val="F2AB00"/>
        </a:buClr>
        <a:defRPr sz="1400">
          <a:solidFill>
            <a:srgbClr val="69696C"/>
          </a:solidFill>
          <a:latin typeface="+mn-lt"/>
          <a:ea typeface="+mn-ea"/>
        </a:defRPr>
      </a:lvl5pPr>
      <a:lvl6pPr marL="636588" indent="-1588" algn="l" defTabSz="228600" rtl="0" fontAlgn="base">
        <a:spcBef>
          <a:spcPct val="0"/>
        </a:spcBef>
        <a:spcAft>
          <a:spcPct val="0"/>
        </a:spcAft>
        <a:buClr>
          <a:srgbClr val="F2AB00"/>
        </a:buClr>
        <a:defRPr sz="1400">
          <a:solidFill>
            <a:srgbClr val="69696C"/>
          </a:solidFill>
          <a:latin typeface="+mn-lt"/>
          <a:ea typeface="+mn-ea"/>
        </a:defRPr>
      </a:lvl6pPr>
      <a:lvl7pPr marL="1093788" indent="-1588" algn="l" defTabSz="228600" rtl="0" fontAlgn="base">
        <a:spcBef>
          <a:spcPct val="0"/>
        </a:spcBef>
        <a:spcAft>
          <a:spcPct val="0"/>
        </a:spcAft>
        <a:buClr>
          <a:srgbClr val="F2AB00"/>
        </a:buClr>
        <a:defRPr sz="1400">
          <a:solidFill>
            <a:srgbClr val="69696C"/>
          </a:solidFill>
          <a:latin typeface="+mn-lt"/>
          <a:ea typeface="+mn-ea"/>
        </a:defRPr>
      </a:lvl7pPr>
      <a:lvl8pPr marL="1550988" indent="-1588" algn="l" defTabSz="228600" rtl="0" fontAlgn="base">
        <a:spcBef>
          <a:spcPct val="0"/>
        </a:spcBef>
        <a:spcAft>
          <a:spcPct val="0"/>
        </a:spcAft>
        <a:buClr>
          <a:srgbClr val="F2AB00"/>
        </a:buClr>
        <a:defRPr sz="1400">
          <a:solidFill>
            <a:srgbClr val="69696C"/>
          </a:solidFill>
          <a:latin typeface="+mn-lt"/>
          <a:ea typeface="+mn-ea"/>
        </a:defRPr>
      </a:lvl8pPr>
      <a:lvl9pPr marL="2008188" indent="-1588" algn="l" defTabSz="228600" rtl="0" fontAlgn="base">
        <a:spcBef>
          <a:spcPct val="0"/>
        </a:spcBef>
        <a:spcAft>
          <a:spcPct val="0"/>
        </a:spcAft>
        <a:buClr>
          <a:srgbClr val="F2AB00"/>
        </a:buClr>
        <a:defRPr sz="14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4096969991"/>
      </p:ext>
    </p:extLst>
  </p:cSld>
  <p:clrMap bg1="lt1" tx1="dk1" bg2="lt2" tx2="dk2" accent1="accent1" accent2="accent2" accent3="accent3" accent4="accent4" accent5="accent5" accent6="accent6" hlink="hlink" folHlink="folHlink"/>
  <p:sldLayoutIdLst>
    <p:sldLayoutId id="2147483679"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2555001135"/>
      </p:ext>
    </p:extLst>
  </p:cSld>
  <p:clrMap bg1="lt1" tx1="dk1" bg2="lt2" tx2="dk2" accent1="accent1" accent2="accent2" accent3="accent3" accent4="accent4" accent5="accent5" accent6="accent6" hlink="hlink" folHlink="folHlink"/>
  <p:sldLayoutIdLst>
    <p:sldLayoutId id="2147483681"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4219765148"/>
      </p:ext>
    </p:extLst>
  </p:cSld>
  <p:clrMap bg1="lt1" tx1="dk1" bg2="lt2" tx2="dk2" accent1="accent1" accent2="accent2" accent3="accent3" accent4="accent4" accent5="accent5" accent6="accent6" hlink="hlink" folHlink="folHlink"/>
  <p:sldLayoutIdLst>
    <p:sldLayoutId id="2147483683"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1638736497"/>
      </p:ext>
    </p:extLst>
  </p:cSld>
  <p:clrMap bg1="lt1" tx1="dk1" bg2="lt2" tx2="dk2" accent1="accent1" accent2="accent2" accent3="accent3" accent4="accent4" accent5="accent5" accent6="accent6" hlink="hlink" folHlink="folHlink"/>
  <p:sldLayoutIdLst>
    <p:sldLayoutId id="2147483685"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3585202603"/>
      </p:ext>
    </p:extLst>
  </p:cSld>
  <p:clrMap bg1="lt1" tx1="dk1" bg2="lt2" tx2="dk2" accent1="accent1" accent2="accent2" accent3="accent3" accent4="accent4" accent5="accent5" accent6="accent6" hlink="hlink" folHlink="folHlink"/>
  <p:sldLayoutIdLst>
    <p:sldLayoutId id="2147483687"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97586313"/>
      </p:ext>
    </p:extLst>
  </p:cSld>
  <p:clrMap bg1="lt1" tx1="dk1" bg2="lt2" tx2="dk2" accent1="accent1" accent2="accent2" accent3="accent3" accent4="accent4" accent5="accent5" accent6="accent6" hlink="hlink" folHlink="folHlink"/>
  <p:sldLayoutIdLst>
    <p:sldLayoutId id="2147483689"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2606876670"/>
      </p:ext>
    </p:extLst>
  </p:cSld>
  <p:clrMap bg1="lt1" tx1="dk1" bg2="lt2" tx2="dk2" accent1="accent1" accent2="accent2" accent3="accent3" accent4="accent4" accent5="accent5" accent6="accent6" hlink="hlink" folHlink="folHlink"/>
  <p:sldLayoutIdLst>
    <p:sldLayoutId id="2147483691"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3438823744"/>
      </p:ext>
    </p:extLst>
  </p:cSld>
  <p:clrMap bg1="lt1" tx1="dk1" bg2="lt2" tx2="dk2" accent1="accent1" accent2="accent2" accent3="accent3" accent4="accent4" accent5="accent5" accent6="accent6" hlink="hlink" folHlink="folHlink"/>
  <p:sldLayoutIdLst>
    <p:sldLayoutId id="2147483693"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3163079789"/>
      </p:ext>
    </p:extLst>
  </p:cSld>
  <p:clrMap bg1="lt1" tx1="dk1" bg2="lt2" tx2="dk2" accent1="accent1" accent2="accent2" accent3="accent3" accent4="accent4" accent5="accent5" accent6="accent6" hlink="hlink" folHlink="folHlink"/>
  <p:sldLayoutIdLst>
    <p:sldLayoutId id="2147483695"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2516134529"/>
      </p:ext>
    </p:extLst>
  </p:cSld>
  <p:clrMap bg1="lt1" tx1="dk1" bg2="lt2" tx2="dk2" accent1="accent1" accent2="accent2" accent3="accent3" accent4="accent4" accent5="accent5" accent6="accent6" hlink="hlink" folHlink="folHlink"/>
  <p:sldLayoutIdLst>
    <p:sldLayoutId id="2147483661"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4098280205"/>
      </p:ext>
    </p:extLst>
  </p:cSld>
  <p:clrMap bg1="lt1" tx1="dk1" bg2="lt2" tx2="dk2" accent1="accent1" accent2="accent2" accent3="accent3" accent4="accent4" accent5="accent5" accent6="accent6" hlink="hlink" folHlink="folHlink"/>
  <p:sldLayoutIdLst>
    <p:sldLayoutId id="2147483697"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1641626817"/>
      </p:ext>
    </p:extLst>
  </p:cSld>
  <p:clrMap bg1="lt1" tx1="dk1" bg2="lt2" tx2="dk2" accent1="accent1" accent2="accent2" accent3="accent3" accent4="accent4" accent5="accent5" accent6="accent6" hlink="hlink" folHlink="folHlink"/>
  <p:sldLayoutIdLst>
    <p:sldLayoutId id="2147483699" r:id="rId1"/>
    <p:sldLayoutId id="2147483700" r:id="rId2"/>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549700830"/>
      </p:ext>
    </p:extLst>
  </p:cSld>
  <p:clrMap bg1="lt1" tx1="dk1" bg2="lt2" tx2="dk2" accent1="accent1" accent2="accent2" accent3="accent3" accent4="accent4" accent5="accent5" accent6="accent6" hlink="hlink" folHlink="folHlink"/>
  <p:sldLayoutIdLst>
    <p:sldLayoutId id="2147483663"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125111194"/>
      </p:ext>
    </p:extLst>
  </p:cSld>
  <p:clrMap bg1="lt1" tx1="dk1" bg2="lt2" tx2="dk2" accent1="accent1" accent2="accent2" accent3="accent3" accent4="accent4" accent5="accent5" accent6="accent6" hlink="hlink" folHlink="folHlink"/>
  <p:sldLayoutIdLst>
    <p:sldLayoutId id="2147483665"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bwMode="gray">
          <a:xfrm>
            <a:off x="755650" y="1735138"/>
            <a:ext cx="8024813"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28676" name="Rectangle 4"/>
          <p:cNvSpPr>
            <a:spLocks noGrp="1" noChangeArrowheads="1"/>
          </p:cNvSpPr>
          <p:nvPr>
            <p:ph type="body" idx="1"/>
          </p:nvPr>
        </p:nvSpPr>
        <p:spPr bwMode="gray">
          <a:xfrm>
            <a:off x="755650" y="2533650"/>
            <a:ext cx="8024813"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7" name="Rectangle 5"/>
          <p:cNvSpPr>
            <a:spLocks noGrp="1" noChangeArrowheads="1"/>
          </p:cNvSpPr>
          <p:nvPr>
            <p:ph type="dt" sz="half" idx="2"/>
          </p:nvPr>
        </p:nvSpPr>
        <p:spPr bwMode="gray">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8" name="Rectangle 6"/>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9" name="Rectangle 7"/>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E7C22C26-EE9D-0646-9B58-64F9D466B7FB}"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28680" name="Line 8"/>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2" name="Picture 1"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2028313549"/>
      </p:ext>
    </p:extLst>
  </p:cSld>
  <p:clrMap bg1="lt1" tx1="dk1" bg2="lt2" tx2="dk2" accent1="accent1" accent2="accent2" accent3="accent3" accent4="accent4" accent5="accent5" accent6="accent6" hlink="hlink" folHlink="folHlink"/>
  <p:sldLayoutIdLst>
    <p:sldLayoutId id="2147483667" r:id="rId1"/>
  </p:sldLayoutIdLst>
  <p:transition spd="slow" advClick="0" advTm="20000">
    <p:wipe/>
  </p:transition>
  <p:hf hdr="0" ftr="0" dt="0"/>
  <p:txStyles>
    <p:titleStyle>
      <a:lvl1pPr algn="l" rtl="0" eaLnBrk="0" fontAlgn="base" hangingPunct="0">
        <a:spcBef>
          <a:spcPct val="0"/>
        </a:spcBef>
        <a:spcAft>
          <a:spcPct val="0"/>
        </a:spcAft>
        <a:defRPr sz="2200">
          <a:solidFill>
            <a:srgbClr val="69696C"/>
          </a:solidFill>
          <a:latin typeface="+mj-lt"/>
          <a:ea typeface="+mj-ea"/>
          <a:cs typeface="ＭＳ Ｐゴシック" charset="0"/>
        </a:defRPr>
      </a:lvl1pPr>
      <a:lvl2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2pPr>
      <a:lvl3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3pPr>
      <a:lvl4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4pPr>
      <a:lvl5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5pPr>
      <a:lvl6pPr marL="457200" algn="l" rtl="0" fontAlgn="base">
        <a:spcBef>
          <a:spcPct val="0"/>
        </a:spcBef>
        <a:spcAft>
          <a:spcPct val="0"/>
        </a:spcAft>
        <a:defRPr sz="2200">
          <a:solidFill>
            <a:srgbClr val="69696C"/>
          </a:solidFill>
          <a:latin typeface="Arial" charset="0"/>
          <a:ea typeface="ＭＳ Ｐゴシック" charset="0"/>
        </a:defRPr>
      </a:lvl6pPr>
      <a:lvl7pPr marL="914400" algn="l" rtl="0" fontAlgn="base">
        <a:spcBef>
          <a:spcPct val="0"/>
        </a:spcBef>
        <a:spcAft>
          <a:spcPct val="0"/>
        </a:spcAft>
        <a:defRPr sz="2200">
          <a:solidFill>
            <a:srgbClr val="69696C"/>
          </a:solidFill>
          <a:latin typeface="Arial" charset="0"/>
          <a:ea typeface="ＭＳ Ｐゴシック" charset="0"/>
        </a:defRPr>
      </a:lvl7pPr>
      <a:lvl8pPr marL="1371600" algn="l" rtl="0" fontAlgn="base">
        <a:spcBef>
          <a:spcPct val="0"/>
        </a:spcBef>
        <a:spcAft>
          <a:spcPct val="0"/>
        </a:spcAft>
        <a:defRPr sz="2200">
          <a:solidFill>
            <a:srgbClr val="69696C"/>
          </a:solidFill>
          <a:latin typeface="Arial" charset="0"/>
          <a:ea typeface="ＭＳ Ｐゴシック" charset="0"/>
        </a:defRPr>
      </a:lvl8pPr>
      <a:lvl9pPr marL="1828800" algn="l" rtl="0" fontAlgn="base">
        <a:spcBef>
          <a:spcPct val="0"/>
        </a:spcBef>
        <a:spcAft>
          <a:spcPct val="0"/>
        </a:spcAft>
        <a:defRPr sz="2200">
          <a:solidFill>
            <a:srgbClr val="69696C"/>
          </a:solidFill>
          <a:latin typeface="Arial" charset="0"/>
          <a:ea typeface="ＭＳ Ｐゴシック" charset="0"/>
        </a:defRPr>
      </a:lvl9pPr>
    </p:titleStyle>
    <p:bodyStyle>
      <a:lvl1pPr marL="342900" indent="-342900" algn="l" defTabSz="228600" rtl="0" eaLnBrk="0" fontAlgn="base" hangingPunct="0">
        <a:spcBef>
          <a:spcPct val="0"/>
        </a:spcBef>
        <a:spcAft>
          <a:spcPct val="0"/>
        </a:spcAft>
        <a:buClr>
          <a:srgbClr val="F2AB00"/>
        </a:buClr>
        <a:defRPr sz="1400">
          <a:solidFill>
            <a:srgbClr val="69696C"/>
          </a:solidFill>
          <a:latin typeface="+mn-lt"/>
          <a:ea typeface="+mn-ea"/>
          <a:cs typeface="ＭＳ Ｐゴシック" charset="0"/>
        </a:defRPr>
      </a:lvl1pPr>
      <a:lvl2pPr marL="173038" indent="-171450" algn="l" defTabSz="228600" rtl="0" eaLnBrk="0" fontAlgn="base" hangingPunct="0">
        <a:spcBef>
          <a:spcPct val="0"/>
        </a:spcBef>
        <a:spcAft>
          <a:spcPct val="0"/>
        </a:spcAft>
        <a:buClr>
          <a:srgbClr val="F2AB00"/>
        </a:buClr>
        <a:buFont typeface="Arial" charset="0"/>
        <a:buChar char="•"/>
        <a:defRPr sz="1400">
          <a:solidFill>
            <a:srgbClr val="69696C"/>
          </a:solidFill>
          <a:latin typeface="+mn-lt"/>
          <a:ea typeface="+mn-ea"/>
        </a:defRPr>
      </a:lvl2pPr>
      <a:lvl3pPr marL="174625" indent="739775" algn="l" defTabSz="228600" rtl="0" eaLnBrk="0" fontAlgn="base" hangingPunct="0">
        <a:spcBef>
          <a:spcPct val="0"/>
        </a:spcBef>
        <a:spcAft>
          <a:spcPct val="0"/>
        </a:spcAft>
        <a:buClr>
          <a:srgbClr val="F2AB00"/>
        </a:buClr>
        <a:defRPr sz="1400">
          <a:solidFill>
            <a:srgbClr val="69696C"/>
          </a:solidFill>
          <a:latin typeface="+mn-lt"/>
          <a:ea typeface="+mn-ea"/>
        </a:defRPr>
      </a:lvl3pPr>
      <a:lvl4pPr marL="176213" indent="1195388" algn="l" defTabSz="228600" rtl="0" eaLnBrk="0" fontAlgn="base" hangingPunct="0">
        <a:spcBef>
          <a:spcPct val="0"/>
        </a:spcBef>
        <a:spcAft>
          <a:spcPct val="0"/>
        </a:spcAft>
        <a:buClr>
          <a:srgbClr val="F2AB00"/>
        </a:buClr>
        <a:defRPr sz="1400">
          <a:solidFill>
            <a:srgbClr val="69696C"/>
          </a:solidFill>
          <a:latin typeface="+mn-lt"/>
          <a:ea typeface="+mn-ea"/>
        </a:defRPr>
      </a:lvl4pPr>
      <a:lvl5pPr marL="179388" indent="-1588" algn="l" defTabSz="228600" rtl="0" eaLnBrk="0" fontAlgn="base" hangingPunct="0">
        <a:spcBef>
          <a:spcPct val="0"/>
        </a:spcBef>
        <a:spcAft>
          <a:spcPct val="0"/>
        </a:spcAft>
        <a:buClr>
          <a:srgbClr val="F2AB00"/>
        </a:buClr>
        <a:defRPr sz="1400">
          <a:solidFill>
            <a:srgbClr val="69696C"/>
          </a:solidFill>
          <a:latin typeface="+mn-lt"/>
          <a:ea typeface="+mn-ea"/>
        </a:defRPr>
      </a:lvl5pPr>
      <a:lvl6pPr marL="636588" indent="-1588" algn="l" defTabSz="228600" rtl="0" fontAlgn="base">
        <a:spcBef>
          <a:spcPct val="0"/>
        </a:spcBef>
        <a:spcAft>
          <a:spcPct val="0"/>
        </a:spcAft>
        <a:buClr>
          <a:srgbClr val="F2AB00"/>
        </a:buClr>
        <a:defRPr sz="1400">
          <a:solidFill>
            <a:srgbClr val="69696C"/>
          </a:solidFill>
          <a:latin typeface="+mn-lt"/>
          <a:ea typeface="+mn-ea"/>
        </a:defRPr>
      </a:lvl6pPr>
      <a:lvl7pPr marL="1093788" indent="-1588" algn="l" defTabSz="228600" rtl="0" fontAlgn="base">
        <a:spcBef>
          <a:spcPct val="0"/>
        </a:spcBef>
        <a:spcAft>
          <a:spcPct val="0"/>
        </a:spcAft>
        <a:buClr>
          <a:srgbClr val="F2AB00"/>
        </a:buClr>
        <a:defRPr sz="1400">
          <a:solidFill>
            <a:srgbClr val="69696C"/>
          </a:solidFill>
          <a:latin typeface="+mn-lt"/>
          <a:ea typeface="+mn-ea"/>
        </a:defRPr>
      </a:lvl7pPr>
      <a:lvl8pPr marL="1550988" indent="-1588" algn="l" defTabSz="228600" rtl="0" fontAlgn="base">
        <a:spcBef>
          <a:spcPct val="0"/>
        </a:spcBef>
        <a:spcAft>
          <a:spcPct val="0"/>
        </a:spcAft>
        <a:buClr>
          <a:srgbClr val="F2AB00"/>
        </a:buClr>
        <a:defRPr sz="1400">
          <a:solidFill>
            <a:srgbClr val="69696C"/>
          </a:solidFill>
          <a:latin typeface="+mn-lt"/>
          <a:ea typeface="+mn-ea"/>
        </a:defRPr>
      </a:lvl8pPr>
      <a:lvl9pPr marL="2008188" indent="-1588" algn="l" defTabSz="228600" rtl="0" fontAlgn="base">
        <a:spcBef>
          <a:spcPct val="0"/>
        </a:spcBef>
        <a:spcAft>
          <a:spcPct val="0"/>
        </a:spcAft>
        <a:buClr>
          <a:srgbClr val="F2AB00"/>
        </a:buClr>
        <a:defRPr sz="14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bwMode="gray">
          <a:xfrm>
            <a:off x="755650" y="1735138"/>
            <a:ext cx="8024813"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28676" name="Rectangle 4"/>
          <p:cNvSpPr>
            <a:spLocks noGrp="1" noChangeArrowheads="1"/>
          </p:cNvSpPr>
          <p:nvPr>
            <p:ph type="body" idx="1"/>
          </p:nvPr>
        </p:nvSpPr>
        <p:spPr bwMode="gray">
          <a:xfrm>
            <a:off x="755650" y="2533650"/>
            <a:ext cx="8024813"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7" name="Rectangle 5"/>
          <p:cNvSpPr>
            <a:spLocks noGrp="1" noChangeArrowheads="1"/>
          </p:cNvSpPr>
          <p:nvPr>
            <p:ph type="dt" sz="half" idx="2"/>
          </p:nvPr>
        </p:nvSpPr>
        <p:spPr bwMode="gray">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8" name="Rectangle 6"/>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9" name="Rectangle 7"/>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E7C22C26-EE9D-0646-9B58-64F9D466B7FB}"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28680" name="Line 8"/>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2" name="Picture 1"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2304519765"/>
      </p:ext>
    </p:extLst>
  </p:cSld>
  <p:clrMap bg1="lt1" tx1="dk1" bg2="lt2" tx2="dk2" accent1="accent1" accent2="accent2" accent3="accent3" accent4="accent4" accent5="accent5" accent6="accent6" hlink="hlink" folHlink="folHlink"/>
  <p:sldLayoutIdLst>
    <p:sldLayoutId id="2147483669" r:id="rId1"/>
  </p:sldLayoutIdLst>
  <p:transition spd="slow" advClick="0" advTm="20000">
    <p:wipe/>
  </p:transition>
  <p:hf hdr="0" ftr="0" dt="0"/>
  <p:txStyles>
    <p:titleStyle>
      <a:lvl1pPr algn="l" rtl="0" eaLnBrk="0" fontAlgn="base" hangingPunct="0">
        <a:spcBef>
          <a:spcPct val="0"/>
        </a:spcBef>
        <a:spcAft>
          <a:spcPct val="0"/>
        </a:spcAft>
        <a:defRPr sz="2200">
          <a:solidFill>
            <a:srgbClr val="69696C"/>
          </a:solidFill>
          <a:latin typeface="+mj-lt"/>
          <a:ea typeface="+mj-ea"/>
          <a:cs typeface="ＭＳ Ｐゴシック" charset="0"/>
        </a:defRPr>
      </a:lvl1pPr>
      <a:lvl2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2pPr>
      <a:lvl3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3pPr>
      <a:lvl4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4pPr>
      <a:lvl5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5pPr>
      <a:lvl6pPr marL="457200" algn="l" rtl="0" fontAlgn="base">
        <a:spcBef>
          <a:spcPct val="0"/>
        </a:spcBef>
        <a:spcAft>
          <a:spcPct val="0"/>
        </a:spcAft>
        <a:defRPr sz="2200">
          <a:solidFill>
            <a:srgbClr val="69696C"/>
          </a:solidFill>
          <a:latin typeface="Arial" charset="0"/>
          <a:ea typeface="ＭＳ Ｐゴシック" charset="0"/>
        </a:defRPr>
      </a:lvl6pPr>
      <a:lvl7pPr marL="914400" algn="l" rtl="0" fontAlgn="base">
        <a:spcBef>
          <a:spcPct val="0"/>
        </a:spcBef>
        <a:spcAft>
          <a:spcPct val="0"/>
        </a:spcAft>
        <a:defRPr sz="2200">
          <a:solidFill>
            <a:srgbClr val="69696C"/>
          </a:solidFill>
          <a:latin typeface="Arial" charset="0"/>
          <a:ea typeface="ＭＳ Ｐゴシック" charset="0"/>
        </a:defRPr>
      </a:lvl7pPr>
      <a:lvl8pPr marL="1371600" algn="l" rtl="0" fontAlgn="base">
        <a:spcBef>
          <a:spcPct val="0"/>
        </a:spcBef>
        <a:spcAft>
          <a:spcPct val="0"/>
        </a:spcAft>
        <a:defRPr sz="2200">
          <a:solidFill>
            <a:srgbClr val="69696C"/>
          </a:solidFill>
          <a:latin typeface="Arial" charset="0"/>
          <a:ea typeface="ＭＳ Ｐゴシック" charset="0"/>
        </a:defRPr>
      </a:lvl8pPr>
      <a:lvl9pPr marL="1828800" algn="l" rtl="0" fontAlgn="base">
        <a:spcBef>
          <a:spcPct val="0"/>
        </a:spcBef>
        <a:spcAft>
          <a:spcPct val="0"/>
        </a:spcAft>
        <a:defRPr sz="2200">
          <a:solidFill>
            <a:srgbClr val="69696C"/>
          </a:solidFill>
          <a:latin typeface="Arial" charset="0"/>
          <a:ea typeface="ＭＳ Ｐゴシック" charset="0"/>
        </a:defRPr>
      </a:lvl9pPr>
    </p:titleStyle>
    <p:bodyStyle>
      <a:lvl1pPr marL="342900" indent="-342900" algn="l" defTabSz="228600" rtl="0" eaLnBrk="0" fontAlgn="base" hangingPunct="0">
        <a:spcBef>
          <a:spcPct val="0"/>
        </a:spcBef>
        <a:spcAft>
          <a:spcPct val="0"/>
        </a:spcAft>
        <a:buClr>
          <a:srgbClr val="F2AB00"/>
        </a:buClr>
        <a:defRPr sz="1400">
          <a:solidFill>
            <a:srgbClr val="69696C"/>
          </a:solidFill>
          <a:latin typeface="+mn-lt"/>
          <a:ea typeface="+mn-ea"/>
          <a:cs typeface="ＭＳ Ｐゴシック" charset="0"/>
        </a:defRPr>
      </a:lvl1pPr>
      <a:lvl2pPr marL="173038" indent="-171450" algn="l" defTabSz="228600" rtl="0" eaLnBrk="0" fontAlgn="base" hangingPunct="0">
        <a:spcBef>
          <a:spcPct val="0"/>
        </a:spcBef>
        <a:spcAft>
          <a:spcPct val="0"/>
        </a:spcAft>
        <a:buClr>
          <a:srgbClr val="F2AB00"/>
        </a:buClr>
        <a:buFont typeface="Arial" charset="0"/>
        <a:buChar char="•"/>
        <a:defRPr sz="1400">
          <a:solidFill>
            <a:srgbClr val="69696C"/>
          </a:solidFill>
          <a:latin typeface="+mn-lt"/>
          <a:ea typeface="+mn-ea"/>
        </a:defRPr>
      </a:lvl2pPr>
      <a:lvl3pPr marL="174625" indent="739775" algn="l" defTabSz="228600" rtl="0" eaLnBrk="0" fontAlgn="base" hangingPunct="0">
        <a:spcBef>
          <a:spcPct val="0"/>
        </a:spcBef>
        <a:spcAft>
          <a:spcPct val="0"/>
        </a:spcAft>
        <a:buClr>
          <a:srgbClr val="F2AB00"/>
        </a:buClr>
        <a:defRPr sz="1400">
          <a:solidFill>
            <a:srgbClr val="69696C"/>
          </a:solidFill>
          <a:latin typeface="+mn-lt"/>
          <a:ea typeface="+mn-ea"/>
        </a:defRPr>
      </a:lvl3pPr>
      <a:lvl4pPr marL="176213" indent="1195388" algn="l" defTabSz="228600" rtl="0" eaLnBrk="0" fontAlgn="base" hangingPunct="0">
        <a:spcBef>
          <a:spcPct val="0"/>
        </a:spcBef>
        <a:spcAft>
          <a:spcPct val="0"/>
        </a:spcAft>
        <a:buClr>
          <a:srgbClr val="F2AB00"/>
        </a:buClr>
        <a:defRPr sz="1400">
          <a:solidFill>
            <a:srgbClr val="69696C"/>
          </a:solidFill>
          <a:latin typeface="+mn-lt"/>
          <a:ea typeface="+mn-ea"/>
        </a:defRPr>
      </a:lvl4pPr>
      <a:lvl5pPr marL="179388" indent="-1588" algn="l" defTabSz="228600" rtl="0" eaLnBrk="0" fontAlgn="base" hangingPunct="0">
        <a:spcBef>
          <a:spcPct val="0"/>
        </a:spcBef>
        <a:spcAft>
          <a:spcPct val="0"/>
        </a:spcAft>
        <a:buClr>
          <a:srgbClr val="F2AB00"/>
        </a:buClr>
        <a:defRPr sz="1400">
          <a:solidFill>
            <a:srgbClr val="69696C"/>
          </a:solidFill>
          <a:latin typeface="+mn-lt"/>
          <a:ea typeface="+mn-ea"/>
        </a:defRPr>
      </a:lvl5pPr>
      <a:lvl6pPr marL="636588" indent="-1588" algn="l" defTabSz="228600" rtl="0" fontAlgn="base">
        <a:spcBef>
          <a:spcPct val="0"/>
        </a:spcBef>
        <a:spcAft>
          <a:spcPct val="0"/>
        </a:spcAft>
        <a:buClr>
          <a:srgbClr val="F2AB00"/>
        </a:buClr>
        <a:defRPr sz="1400">
          <a:solidFill>
            <a:srgbClr val="69696C"/>
          </a:solidFill>
          <a:latin typeface="+mn-lt"/>
          <a:ea typeface="+mn-ea"/>
        </a:defRPr>
      </a:lvl6pPr>
      <a:lvl7pPr marL="1093788" indent="-1588" algn="l" defTabSz="228600" rtl="0" fontAlgn="base">
        <a:spcBef>
          <a:spcPct val="0"/>
        </a:spcBef>
        <a:spcAft>
          <a:spcPct val="0"/>
        </a:spcAft>
        <a:buClr>
          <a:srgbClr val="F2AB00"/>
        </a:buClr>
        <a:defRPr sz="1400">
          <a:solidFill>
            <a:srgbClr val="69696C"/>
          </a:solidFill>
          <a:latin typeface="+mn-lt"/>
          <a:ea typeface="+mn-ea"/>
        </a:defRPr>
      </a:lvl7pPr>
      <a:lvl8pPr marL="1550988" indent="-1588" algn="l" defTabSz="228600" rtl="0" fontAlgn="base">
        <a:spcBef>
          <a:spcPct val="0"/>
        </a:spcBef>
        <a:spcAft>
          <a:spcPct val="0"/>
        </a:spcAft>
        <a:buClr>
          <a:srgbClr val="F2AB00"/>
        </a:buClr>
        <a:defRPr sz="1400">
          <a:solidFill>
            <a:srgbClr val="69696C"/>
          </a:solidFill>
          <a:latin typeface="+mn-lt"/>
          <a:ea typeface="+mn-ea"/>
        </a:defRPr>
      </a:lvl8pPr>
      <a:lvl9pPr marL="2008188" indent="-1588" algn="l" defTabSz="228600" rtl="0" fontAlgn="base">
        <a:spcBef>
          <a:spcPct val="0"/>
        </a:spcBef>
        <a:spcAft>
          <a:spcPct val="0"/>
        </a:spcAft>
        <a:buClr>
          <a:srgbClr val="F2AB00"/>
        </a:buClr>
        <a:defRPr sz="14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bwMode="gray">
          <a:xfrm>
            <a:off x="755650" y="1735138"/>
            <a:ext cx="8024813"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28676" name="Rectangle 4"/>
          <p:cNvSpPr>
            <a:spLocks noGrp="1" noChangeArrowheads="1"/>
          </p:cNvSpPr>
          <p:nvPr>
            <p:ph type="body" idx="1"/>
          </p:nvPr>
        </p:nvSpPr>
        <p:spPr bwMode="gray">
          <a:xfrm>
            <a:off x="755650" y="2533650"/>
            <a:ext cx="8024813"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7" name="Rectangle 5"/>
          <p:cNvSpPr>
            <a:spLocks noGrp="1" noChangeArrowheads="1"/>
          </p:cNvSpPr>
          <p:nvPr>
            <p:ph type="dt" sz="half" idx="2"/>
          </p:nvPr>
        </p:nvSpPr>
        <p:spPr bwMode="gray">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8" name="Rectangle 6"/>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9" name="Rectangle 7"/>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E7C22C26-EE9D-0646-9B58-64F9D466B7FB}"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28680" name="Line 8"/>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2" name="Picture 1"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4131080909"/>
      </p:ext>
    </p:extLst>
  </p:cSld>
  <p:clrMap bg1="lt1" tx1="dk1" bg2="lt2" tx2="dk2" accent1="accent1" accent2="accent2" accent3="accent3" accent4="accent4" accent5="accent5" accent6="accent6" hlink="hlink" folHlink="folHlink"/>
  <p:sldLayoutIdLst>
    <p:sldLayoutId id="2147483671" r:id="rId1"/>
  </p:sldLayoutIdLst>
  <p:transition spd="slow" advClick="0" advTm="20000">
    <p:wipe/>
  </p:transition>
  <p:hf hdr="0" ftr="0" dt="0"/>
  <p:txStyles>
    <p:titleStyle>
      <a:lvl1pPr algn="l" rtl="0" eaLnBrk="0" fontAlgn="base" hangingPunct="0">
        <a:spcBef>
          <a:spcPct val="0"/>
        </a:spcBef>
        <a:spcAft>
          <a:spcPct val="0"/>
        </a:spcAft>
        <a:defRPr sz="2200">
          <a:solidFill>
            <a:srgbClr val="69696C"/>
          </a:solidFill>
          <a:latin typeface="+mj-lt"/>
          <a:ea typeface="+mj-ea"/>
          <a:cs typeface="ＭＳ Ｐゴシック" charset="0"/>
        </a:defRPr>
      </a:lvl1pPr>
      <a:lvl2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2pPr>
      <a:lvl3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3pPr>
      <a:lvl4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4pPr>
      <a:lvl5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5pPr>
      <a:lvl6pPr marL="457200" algn="l" rtl="0" fontAlgn="base">
        <a:spcBef>
          <a:spcPct val="0"/>
        </a:spcBef>
        <a:spcAft>
          <a:spcPct val="0"/>
        </a:spcAft>
        <a:defRPr sz="2200">
          <a:solidFill>
            <a:srgbClr val="69696C"/>
          </a:solidFill>
          <a:latin typeface="Arial" charset="0"/>
          <a:ea typeface="ＭＳ Ｐゴシック" charset="0"/>
        </a:defRPr>
      </a:lvl6pPr>
      <a:lvl7pPr marL="914400" algn="l" rtl="0" fontAlgn="base">
        <a:spcBef>
          <a:spcPct val="0"/>
        </a:spcBef>
        <a:spcAft>
          <a:spcPct val="0"/>
        </a:spcAft>
        <a:defRPr sz="2200">
          <a:solidFill>
            <a:srgbClr val="69696C"/>
          </a:solidFill>
          <a:latin typeface="Arial" charset="0"/>
          <a:ea typeface="ＭＳ Ｐゴシック" charset="0"/>
        </a:defRPr>
      </a:lvl7pPr>
      <a:lvl8pPr marL="1371600" algn="l" rtl="0" fontAlgn="base">
        <a:spcBef>
          <a:spcPct val="0"/>
        </a:spcBef>
        <a:spcAft>
          <a:spcPct val="0"/>
        </a:spcAft>
        <a:defRPr sz="2200">
          <a:solidFill>
            <a:srgbClr val="69696C"/>
          </a:solidFill>
          <a:latin typeface="Arial" charset="0"/>
          <a:ea typeface="ＭＳ Ｐゴシック" charset="0"/>
        </a:defRPr>
      </a:lvl8pPr>
      <a:lvl9pPr marL="1828800" algn="l" rtl="0" fontAlgn="base">
        <a:spcBef>
          <a:spcPct val="0"/>
        </a:spcBef>
        <a:spcAft>
          <a:spcPct val="0"/>
        </a:spcAft>
        <a:defRPr sz="2200">
          <a:solidFill>
            <a:srgbClr val="69696C"/>
          </a:solidFill>
          <a:latin typeface="Arial" charset="0"/>
          <a:ea typeface="ＭＳ Ｐゴシック" charset="0"/>
        </a:defRPr>
      </a:lvl9pPr>
    </p:titleStyle>
    <p:bodyStyle>
      <a:lvl1pPr marL="342900" indent="-342900" algn="l" defTabSz="228600" rtl="0" eaLnBrk="0" fontAlgn="base" hangingPunct="0">
        <a:spcBef>
          <a:spcPct val="0"/>
        </a:spcBef>
        <a:spcAft>
          <a:spcPct val="0"/>
        </a:spcAft>
        <a:buClr>
          <a:srgbClr val="F2AB00"/>
        </a:buClr>
        <a:defRPr sz="1400">
          <a:solidFill>
            <a:srgbClr val="69696C"/>
          </a:solidFill>
          <a:latin typeface="+mn-lt"/>
          <a:ea typeface="+mn-ea"/>
          <a:cs typeface="ＭＳ Ｐゴシック" charset="0"/>
        </a:defRPr>
      </a:lvl1pPr>
      <a:lvl2pPr marL="173038" indent="-171450" algn="l" defTabSz="228600" rtl="0" eaLnBrk="0" fontAlgn="base" hangingPunct="0">
        <a:spcBef>
          <a:spcPct val="0"/>
        </a:spcBef>
        <a:spcAft>
          <a:spcPct val="0"/>
        </a:spcAft>
        <a:buClr>
          <a:srgbClr val="F2AB00"/>
        </a:buClr>
        <a:buFont typeface="Arial" charset="0"/>
        <a:buChar char="•"/>
        <a:defRPr sz="1400">
          <a:solidFill>
            <a:srgbClr val="69696C"/>
          </a:solidFill>
          <a:latin typeface="+mn-lt"/>
          <a:ea typeface="+mn-ea"/>
        </a:defRPr>
      </a:lvl2pPr>
      <a:lvl3pPr marL="174625" indent="739775" algn="l" defTabSz="228600" rtl="0" eaLnBrk="0" fontAlgn="base" hangingPunct="0">
        <a:spcBef>
          <a:spcPct val="0"/>
        </a:spcBef>
        <a:spcAft>
          <a:spcPct val="0"/>
        </a:spcAft>
        <a:buClr>
          <a:srgbClr val="F2AB00"/>
        </a:buClr>
        <a:defRPr sz="1400">
          <a:solidFill>
            <a:srgbClr val="69696C"/>
          </a:solidFill>
          <a:latin typeface="+mn-lt"/>
          <a:ea typeface="+mn-ea"/>
        </a:defRPr>
      </a:lvl3pPr>
      <a:lvl4pPr marL="176213" indent="1195388" algn="l" defTabSz="228600" rtl="0" eaLnBrk="0" fontAlgn="base" hangingPunct="0">
        <a:spcBef>
          <a:spcPct val="0"/>
        </a:spcBef>
        <a:spcAft>
          <a:spcPct val="0"/>
        </a:spcAft>
        <a:buClr>
          <a:srgbClr val="F2AB00"/>
        </a:buClr>
        <a:defRPr sz="1400">
          <a:solidFill>
            <a:srgbClr val="69696C"/>
          </a:solidFill>
          <a:latin typeface="+mn-lt"/>
          <a:ea typeface="+mn-ea"/>
        </a:defRPr>
      </a:lvl4pPr>
      <a:lvl5pPr marL="179388" indent="-1588" algn="l" defTabSz="228600" rtl="0" eaLnBrk="0" fontAlgn="base" hangingPunct="0">
        <a:spcBef>
          <a:spcPct val="0"/>
        </a:spcBef>
        <a:spcAft>
          <a:spcPct val="0"/>
        </a:spcAft>
        <a:buClr>
          <a:srgbClr val="F2AB00"/>
        </a:buClr>
        <a:defRPr sz="1400">
          <a:solidFill>
            <a:srgbClr val="69696C"/>
          </a:solidFill>
          <a:latin typeface="+mn-lt"/>
          <a:ea typeface="+mn-ea"/>
        </a:defRPr>
      </a:lvl5pPr>
      <a:lvl6pPr marL="636588" indent="-1588" algn="l" defTabSz="228600" rtl="0" fontAlgn="base">
        <a:spcBef>
          <a:spcPct val="0"/>
        </a:spcBef>
        <a:spcAft>
          <a:spcPct val="0"/>
        </a:spcAft>
        <a:buClr>
          <a:srgbClr val="F2AB00"/>
        </a:buClr>
        <a:defRPr sz="1400">
          <a:solidFill>
            <a:srgbClr val="69696C"/>
          </a:solidFill>
          <a:latin typeface="+mn-lt"/>
          <a:ea typeface="+mn-ea"/>
        </a:defRPr>
      </a:lvl6pPr>
      <a:lvl7pPr marL="1093788" indent="-1588" algn="l" defTabSz="228600" rtl="0" fontAlgn="base">
        <a:spcBef>
          <a:spcPct val="0"/>
        </a:spcBef>
        <a:spcAft>
          <a:spcPct val="0"/>
        </a:spcAft>
        <a:buClr>
          <a:srgbClr val="F2AB00"/>
        </a:buClr>
        <a:defRPr sz="1400">
          <a:solidFill>
            <a:srgbClr val="69696C"/>
          </a:solidFill>
          <a:latin typeface="+mn-lt"/>
          <a:ea typeface="+mn-ea"/>
        </a:defRPr>
      </a:lvl7pPr>
      <a:lvl8pPr marL="1550988" indent="-1588" algn="l" defTabSz="228600" rtl="0" fontAlgn="base">
        <a:spcBef>
          <a:spcPct val="0"/>
        </a:spcBef>
        <a:spcAft>
          <a:spcPct val="0"/>
        </a:spcAft>
        <a:buClr>
          <a:srgbClr val="F2AB00"/>
        </a:buClr>
        <a:defRPr sz="1400">
          <a:solidFill>
            <a:srgbClr val="69696C"/>
          </a:solidFill>
          <a:latin typeface="+mn-lt"/>
          <a:ea typeface="+mn-ea"/>
        </a:defRPr>
      </a:lvl8pPr>
      <a:lvl9pPr marL="2008188" indent="-1588" algn="l" defTabSz="228600" rtl="0" fontAlgn="base">
        <a:spcBef>
          <a:spcPct val="0"/>
        </a:spcBef>
        <a:spcAft>
          <a:spcPct val="0"/>
        </a:spcAft>
        <a:buClr>
          <a:srgbClr val="F2AB00"/>
        </a:buClr>
        <a:defRPr sz="14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bwMode="gray">
          <a:xfrm>
            <a:off x="755650" y="1735138"/>
            <a:ext cx="8024813"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28676" name="Rectangle 4"/>
          <p:cNvSpPr>
            <a:spLocks noGrp="1" noChangeArrowheads="1"/>
          </p:cNvSpPr>
          <p:nvPr>
            <p:ph type="body" idx="1"/>
          </p:nvPr>
        </p:nvSpPr>
        <p:spPr bwMode="gray">
          <a:xfrm>
            <a:off x="755650" y="2533650"/>
            <a:ext cx="8024813"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7" name="Rectangle 5"/>
          <p:cNvSpPr>
            <a:spLocks noGrp="1" noChangeArrowheads="1"/>
          </p:cNvSpPr>
          <p:nvPr>
            <p:ph type="dt" sz="half" idx="2"/>
          </p:nvPr>
        </p:nvSpPr>
        <p:spPr bwMode="gray">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8" name="Rectangle 6"/>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28679" name="Rectangle 7"/>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E7C22C26-EE9D-0646-9B58-64F9D466B7FB}"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28680" name="Line 8"/>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2" name="Picture 1"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687737342"/>
      </p:ext>
    </p:extLst>
  </p:cSld>
  <p:clrMap bg1="lt1" tx1="dk1" bg2="lt2" tx2="dk2" accent1="accent1" accent2="accent2" accent3="accent3" accent4="accent4" accent5="accent5" accent6="accent6" hlink="hlink" folHlink="folHlink"/>
  <p:sldLayoutIdLst>
    <p:sldLayoutId id="2147483673" r:id="rId1"/>
  </p:sldLayoutIdLst>
  <p:transition spd="slow" advClick="0" advTm="20000">
    <p:wipe/>
  </p:transition>
  <p:hf hdr="0" ftr="0" dt="0"/>
  <p:txStyles>
    <p:titleStyle>
      <a:lvl1pPr algn="l" rtl="0" eaLnBrk="0" fontAlgn="base" hangingPunct="0">
        <a:spcBef>
          <a:spcPct val="0"/>
        </a:spcBef>
        <a:spcAft>
          <a:spcPct val="0"/>
        </a:spcAft>
        <a:defRPr sz="2200">
          <a:solidFill>
            <a:srgbClr val="69696C"/>
          </a:solidFill>
          <a:latin typeface="+mj-lt"/>
          <a:ea typeface="+mj-ea"/>
          <a:cs typeface="ＭＳ Ｐゴシック" charset="0"/>
        </a:defRPr>
      </a:lvl1pPr>
      <a:lvl2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2pPr>
      <a:lvl3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3pPr>
      <a:lvl4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4pPr>
      <a:lvl5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5pPr>
      <a:lvl6pPr marL="457200" algn="l" rtl="0" fontAlgn="base">
        <a:spcBef>
          <a:spcPct val="0"/>
        </a:spcBef>
        <a:spcAft>
          <a:spcPct val="0"/>
        </a:spcAft>
        <a:defRPr sz="2200">
          <a:solidFill>
            <a:srgbClr val="69696C"/>
          </a:solidFill>
          <a:latin typeface="Arial" charset="0"/>
          <a:ea typeface="ＭＳ Ｐゴシック" charset="0"/>
        </a:defRPr>
      </a:lvl6pPr>
      <a:lvl7pPr marL="914400" algn="l" rtl="0" fontAlgn="base">
        <a:spcBef>
          <a:spcPct val="0"/>
        </a:spcBef>
        <a:spcAft>
          <a:spcPct val="0"/>
        </a:spcAft>
        <a:defRPr sz="2200">
          <a:solidFill>
            <a:srgbClr val="69696C"/>
          </a:solidFill>
          <a:latin typeface="Arial" charset="0"/>
          <a:ea typeface="ＭＳ Ｐゴシック" charset="0"/>
        </a:defRPr>
      </a:lvl7pPr>
      <a:lvl8pPr marL="1371600" algn="l" rtl="0" fontAlgn="base">
        <a:spcBef>
          <a:spcPct val="0"/>
        </a:spcBef>
        <a:spcAft>
          <a:spcPct val="0"/>
        </a:spcAft>
        <a:defRPr sz="2200">
          <a:solidFill>
            <a:srgbClr val="69696C"/>
          </a:solidFill>
          <a:latin typeface="Arial" charset="0"/>
          <a:ea typeface="ＭＳ Ｐゴシック" charset="0"/>
        </a:defRPr>
      </a:lvl8pPr>
      <a:lvl9pPr marL="1828800" algn="l" rtl="0" fontAlgn="base">
        <a:spcBef>
          <a:spcPct val="0"/>
        </a:spcBef>
        <a:spcAft>
          <a:spcPct val="0"/>
        </a:spcAft>
        <a:defRPr sz="2200">
          <a:solidFill>
            <a:srgbClr val="69696C"/>
          </a:solidFill>
          <a:latin typeface="Arial" charset="0"/>
          <a:ea typeface="ＭＳ Ｐゴシック" charset="0"/>
        </a:defRPr>
      </a:lvl9pPr>
    </p:titleStyle>
    <p:bodyStyle>
      <a:lvl1pPr marL="342900" indent="-342900" algn="l" defTabSz="228600" rtl="0" eaLnBrk="0" fontAlgn="base" hangingPunct="0">
        <a:spcBef>
          <a:spcPct val="0"/>
        </a:spcBef>
        <a:spcAft>
          <a:spcPct val="0"/>
        </a:spcAft>
        <a:buClr>
          <a:srgbClr val="F2AB00"/>
        </a:buClr>
        <a:defRPr sz="1400">
          <a:solidFill>
            <a:srgbClr val="69696C"/>
          </a:solidFill>
          <a:latin typeface="+mn-lt"/>
          <a:ea typeface="+mn-ea"/>
          <a:cs typeface="ＭＳ Ｐゴシック" charset="0"/>
        </a:defRPr>
      </a:lvl1pPr>
      <a:lvl2pPr marL="173038" indent="-171450" algn="l" defTabSz="228600" rtl="0" eaLnBrk="0" fontAlgn="base" hangingPunct="0">
        <a:spcBef>
          <a:spcPct val="0"/>
        </a:spcBef>
        <a:spcAft>
          <a:spcPct val="0"/>
        </a:spcAft>
        <a:buClr>
          <a:srgbClr val="F2AB00"/>
        </a:buClr>
        <a:buFont typeface="Arial" charset="0"/>
        <a:buChar char="•"/>
        <a:defRPr sz="1400">
          <a:solidFill>
            <a:srgbClr val="69696C"/>
          </a:solidFill>
          <a:latin typeface="+mn-lt"/>
          <a:ea typeface="+mn-ea"/>
        </a:defRPr>
      </a:lvl2pPr>
      <a:lvl3pPr marL="174625" indent="739775" algn="l" defTabSz="228600" rtl="0" eaLnBrk="0" fontAlgn="base" hangingPunct="0">
        <a:spcBef>
          <a:spcPct val="0"/>
        </a:spcBef>
        <a:spcAft>
          <a:spcPct val="0"/>
        </a:spcAft>
        <a:buClr>
          <a:srgbClr val="F2AB00"/>
        </a:buClr>
        <a:defRPr sz="1400">
          <a:solidFill>
            <a:srgbClr val="69696C"/>
          </a:solidFill>
          <a:latin typeface="+mn-lt"/>
          <a:ea typeface="+mn-ea"/>
        </a:defRPr>
      </a:lvl3pPr>
      <a:lvl4pPr marL="176213" indent="1195388" algn="l" defTabSz="228600" rtl="0" eaLnBrk="0" fontAlgn="base" hangingPunct="0">
        <a:spcBef>
          <a:spcPct val="0"/>
        </a:spcBef>
        <a:spcAft>
          <a:spcPct val="0"/>
        </a:spcAft>
        <a:buClr>
          <a:srgbClr val="F2AB00"/>
        </a:buClr>
        <a:defRPr sz="1400">
          <a:solidFill>
            <a:srgbClr val="69696C"/>
          </a:solidFill>
          <a:latin typeface="+mn-lt"/>
          <a:ea typeface="+mn-ea"/>
        </a:defRPr>
      </a:lvl4pPr>
      <a:lvl5pPr marL="179388" indent="-1588" algn="l" defTabSz="228600" rtl="0" eaLnBrk="0" fontAlgn="base" hangingPunct="0">
        <a:spcBef>
          <a:spcPct val="0"/>
        </a:spcBef>
        <a:spcAft>
          <a:spcPct val="0"/>
        </a:spcAft>
        <a:buClr>
          <a:srgbClr val="F2AB00"/>
        </a:buClr>
        <a:defRPr sz="1400">
          <a:solidFill>
            <a:srgbClr val="69696C"/>
          </a:solidFill>
          <a:latin typeface="+mn-lt"/>
          <a:ea typeface="+mn-ea"/>
        </a:defRPr>
      </a:lvl5pPr>
      <a:lvl6pPr marL="636588" indent="-1588" algn="l" defTabSz="228600" rtl="0" fontAlgn="base">
        <a:spcBef>
          <a:spcPct val="0"/>
        </a:spcBef>
        <a:spcAft>
          <a:spcPct val="0"/>
        </a:spcAft>
        <a:buClr>
          <a:srgbClr val="F2AB00"/>
        </a:buClr>
        <a:defRPr sz="1400">
          <a:solidFill>
            <a:srgbClr val="69696C"/>
          </a:solidFill>
          <a:latin typeface="+mn-lt"/>
          <a:ea typeface="+mn-ea"/>
        </a:defRPr>
      </a:lvl6pPr>
      <a:lvl7pPr marL="1093788" indent="-1588" algn="l" defTabSz="228600" rtl="0" fontAlgn="base">
        <a:spcBef>
          <a:spcPct val="0"/>
        </a:spcBef>
        <a:spcAft>
          <a:spcPct val="0"/>
        </a:spcAft>
        <a:buClr>
          <a:srgbClr val="F2AB00"/>
        </a:buClr>
        <a:defRPr sz="1400">
          <a:solidFill>
            <a:srgbClr val="69696C"/>
          </a:solidFill>
          <a:latin typeface="+mn-lt"/>
          <a:ea typeface="+mn-ea"/>
        </a:defRPr>
      </a:lvl7pPr>
      <a:lvl8pPr marL="1550988" indent="-1588" algn="l" defTabSz="228600" rtl="0" fontAlgn="base">
        <a:spcBef>
          <a:spcPct val="0"/>
        </a:spcBef>
        <a:spcAft>
          <a:spcPct val="0"/>
        </a:spcAft>
        <a:buClr>
          <a:srgbClr val="F2AB00"/>
        </a:buClr>
        <a:defRPr sz="1400">
          <a:solidFill>
            <a:srgbClr val="69696C"/>
          </a:solidFill>
          <a:latin typeface="+mn-lt"/>
          <a:ea typeface="+mn-ea"/>
        </a:defRPr>
      </a:lvl8pPr>
      <a:lvl9pPr marL="2008188" indent="-1588" algn="l" defTabSz="228600" rtl="0" fontAlgn="base">
        <a:spcBef>
          <a:spcPct val="0"/>
        </a:spcBef>
        <a:spcAft>
          <a:spcPct val="0"/>
        </a:spcAft>
        <a:buClr>
          <a:srgbClr val="F2AB00"/>
        </a:buClr>
        <a:defRPr sz="14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gray">
          <a:xfrm>
            <a:off x="755650" y="1706563"/>
            <a:ext cx="8026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755650" y="2495550"/>
            <a:ext cx="8024813"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0" y="6376988"/>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3" name="Rectangle 29"/>
          <p:cNvSpPr>
            <a:spLocks noGrp="1" noChangeArrowheads="1"/>
          </p:cNvSpPr>
          <p:nvPr>
            <p:ph type="ftr" sz="quarter" idx="3"/>
          </p:nvPr>
        </p:nvSpPr>
        <p:spPr bwMode="gray">
          <a:xfrm>
            <a:off x="5532438" y="63769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endParaRPr lang="en-US" dirty="0">
              <a:solidFill>
                <a:srgbClr val="69696C"/>
              </a:solidFill>
            </a:endParaRPr>
          </a:p>
        </p:txBody>
      </p:sp>
      <p:sp>
        <p:nvSpPr>
          <p:cNvPr id="1054" name="Rectangle 30"/>
          <p:cNvSpPr>
            <a:spLocks noGrp="1" noChangeArrowheads="1"/>
          </p:cNvSpPr>
          <p:nvPr>
            <p:ph type="sldNum" sz="quarter" idx="4"/>
          </p:nvPr>
        </p:nvSpPr>
        <p:spPr bwMode="gray">
          <a:xfrm>
            <a:off x="8550275" y="6376988"/>
            <a:ext cx="1444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900" smtClean="0">
                <a:cs typeface="+mn-cs"/>
              </a:defRPr>
            </a:lvl1pPr>
          </a:lstStyle>
          <a:p>
            <a:pPr defTabSz="914400" fontAlgn="base">
              <a:spcBef>
                <a:spcPct val="0"/>
              </a:spcBef>
              <a:spcAft>
                <a:spcPct val="0"/>
              </a:spcAft>
              <a:defRPr/>
            </a:pPr>
            <a:fld id="{54733B61-5A47-4D46-A62E-067A6A12207C}" type="slidenum">
              <a:rPr lang="en-US">
                <a:solidFill>
                  <a:srgbClr val="69696C"/>
                </a:solidFill>
              </a:rPr>
              <a:pPr defTabSz="914400" fontAlgn="base">
                <a:spcBef>
                  <a:spcPct val="0"/>
                </a:spcBef>
                <a:spcAft>
                  <a:spcPct val="0"/>
                </a:spcAft>
                <a:defRPr/>
              </a:pPr>
              <a:t>‹#›</a:t>
            </a:fld>
            <a:endParaRPr lang="en-US" dirty="0">
              <a:solidFill>
                <a:srgbClr val="69696C"/>
              </a:solidFill>
            </a:endParaRPr>
          </a:p>
        </p:txBody>
      </p:sp>
      <p:sp>
        <p:nvSpPr>
          <p:cNvPr id="1055" name="Line 31"/>
          <p:cNvSpPr>
            <a:spLocks noChangeShapeType="1"/>
          </p:cNvSpPr>
          <p:nvPr/>
        </p:nvSpPr>
        <p:spPr bwMode="gray">
          <a:xfrm>
            <a:off x="8512175" y="6380163"/>
            <a:ext cx="0" cy="161925"/>
          </a:xfrm>
          <a:prstGeom prst="line">
            <a:avLst/>
          </a:prstGeom>
          <a:noFill/>
          <a:ln w="9525">
            <a:solidFill>
              <a:srgbClr val="F2AB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dirty="0">
              <a:solidFill>
                <a:srgbClr val="69696C"/>
              </a:solidFill>
            </a:endParaRPr>
          </a:p>
        </p:txBody>
      </p:sp>
      <p:pic>
        <p:nvPicPr>
          <p:cNvPr id="3" name="Picture 2" descr="SEA 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075711"/>
          </a:xfrm>
          <a:prstGeom prst="rect">
            <a:avLst/>
          </a:prstGeom>
        </p:spPr>
      </p:pic>
    </p:spTree>
    <p:extLst>
      <p:ext uri="{BB962C8B-B14F-4D97-AF65-F5344CB8AC3E}">
        <p14:creationId xmlns:p14="http://schemas.microsoft.com/office/powerpoint/2010/main" val="108120006"/>
      </p:ext>
    </p:extLst>
  </p:cSld>
  <p:clrMap bg1="lt1" tx1="dk1" bg2="lt2" tx2="dk2" accent1="accent1" accent2="accent2" accent3="accent3" accent4="accent4" accent5="accent5" accent6="accent6" hlink="hlink" folHlink="folHlink"/>
  <p:sldLayoutIdLst>
    <p:sldLayoutId id="2147483675" r:id="rId1"/>
  </p:sldLayoutIdLst>
  <p:transition spd="slow" advClick="0" advTm="20000">
    <p:wipe/>
  </p:transition>
  <p:hf hdr="0" ftr="0" dt="0"/>
  <p:txStyles>
    <p:title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p:titleStyle>
    <p:bodyStyle>
      <a:lvl1pPr marL="176213" indent="-176213" algn="l" defTabSz="228600" rtl="0" eaLnBrk="1" fontAlgn="base" hangingPunct="1">
        <a:spcBef>
          <a:spcPct val="70000"/>
        </a:spcBef>
        <a:spcAft>
          <a:spcPct val="0"/>
        </a:spcAft>
        <a:buClr>
          <a:srgbClr val="F2AB00"/>
        </a:buClr>
        <a:buFont typeface="Arial" charset="0"/>
        <a:buChar char="•"/>
        <a:defRPr sz="2000">
          <a:solidFill>
            <a:srgbClr val="69696C"/>
          </a:solidFill>
          <a:latin typeface="+mn-lt"/>
          <a:ea typeface="+mn-ea"/>
          <a:cs typeface="ＭＳ Ｐゴシック" charset="0"/>
        </a:defRPr>
      </a:lvl1pPr>
      <a:lvl2pPr marL="177800" indent="279400" algn="l" defTabSz="228600" rtl="0" eaLnBrk="1" fontAlgn="base" hangingPunct="1">
        <a:spcBef>
          <a:spcPct val="70000"/>
        </a:spcBef>
        <a:spcAft>
          <a:spcPct val="0"/>
        </a:spcAft>
        <a:buClr>
          <a:srgbClr val="F2AB00"/>
        </a:buClr>
        <a:defRPr sz="2000">
          <a:solidFill>
            <a:srgbClr val="69696C"/>
          </a:solidFill>
          <a:latin typeface="+mn-lt"/>
          <a:ea typeface="+mn-ea"/>
        </a:defRPr>
      </a:lvl2pPr>
      <a:lvl3pPr marL="179388" indent="735013" algn="l" defTabSz="228600" rtl="0" eaLnBrk="1" fontAlgn="base" hangingPunct="1">
        <a:spcBef>
          <a:spcPct val="70000"/>
        </a:spcBef>
        <a:spcAft>
          <a:spcPct val="0"/>
        </a:spcAft>
        <a:buClr>
          <a:srgbClr val="F2AB00"/>
        </a:buClr>
        <a:defRPr sz="2000">
          <a:solidFill>
            <a:srgbClr val="69696C"/>
          </a:solidFill>
          <a:latin typeface="+mn-lt"/>
          <a:ea typeface="+mn-ea"/>
        </a:defRPr>
      </a:lvl3pPr>
      <a:lvl4pPr marL="180975" indent="1190625" algn="l" defTabSz="228600" rtl="0" eaLnBrk="1" fontAlgn="base" hangingPunct="1">
        <a:spcBef>
          <a:spcPct val="70000"/>
        </a:spcBef>
        <a:spcAft>
          <a:spcPct val="0"/>
        </a:spcAft>
        <a:buClr>
          <a:srgbClr val="F2AB00"/>
        </a:buClr>
        <a:defRPr sz="2000">
          <a:solidFill>
            <a:srgbClr val="69696C"/>
          </a:solidFill>
          <a:latin typeface="+mn-lt"/>
          <a:ea typeface="+mn-ea"/>
        </a:defRPr>
      </a:lvl4pPr>
      <a:lvl5pPr marL="184150" indent="-1588" algn="l" defTabSz="228600" rtl="0" eaLnBrk="1" fontAlgn="base" hangingPunct="1">
        <a:spcBef>
          <a:spcPct val="70000"/>
        </a:spcBef>
        <a:spcAft>
          <a:spcPct val="0"/>
        </a:spcAft>
        <a:buClr>
          <a:srgbClr val="F2AB00"/>
        </a:buClr>
        <a:defRPr sz="2000">
          <a:solidFill>
            <a:srgbClr val="69696C"/>
          </a:solidFill>
          <a:latin typeface="+mn-lt"/>
          <a:ea typeface="+mn-ea"/>
        </a:defRPr>
      </a:lvl5pPr>
      <a:lvl6pPr marL="641350" indent="-1588" algn="l" defTabSz="228600" rtl="0" eaLnBrk="1" fontAlgn="base" hangingPunct="1">
        <a:spcBef>
          <a:spcPct val="70000"/>
        </a:spcBef>
        <a:spcAft>
          <a:spcPct val="0"/>
        </a:spcAft>
        <a:buClr>
          <a:srgbClr val="F2AB00"/>
        </a:buClr>
        <a:defRPr sz="2000">
          <a:solidFill>
            <a:srgbClr val="69696C"/>
          </a:solidFill>
          <a:latin typeface="+mn-lt"/>
          <a:ea typeface="+mn-ea"/>
        </a:defRPr>
      </a:lvl6pPr>
      <a:lvl7pPr marL="1098550" indent="-1588" algn="l" defTabSz="228600" rtl="0" eaLnBrk="1" fontAlgn="base" hangingPunct="1">
        <a:spcBef>
          <a:spcPct val="70000"/>
        </a:spcBef>
        <a:spcAft>
          <a:spcPct val="0"/>
        </a:spcAft>
        <a:buClr>
          <a:srgbClr val="F2AB00"/>
        </a:buClr>
        <a:defRPr sz="2000">
          <a:solidFill>
            <a:srgbClr val="69696C"/>
          </a:solidFill>
          <a:latin typeface="+mn-lt"/>
          <a:ea typeface="+mn-ea"/>
        </a:defRPr>
      </a:lvl7pPr>
      <a:lvl8pPr marL="1555750" indent="-1588" algn="l" defTabSz="228600" rtl="0" eaLnBrk="1" fontAlgn="base" hangingPunct="1">
        <a:spcBef>
          <a:spcPct val="70000"/>
        </a:spcBef>
        <a:spcAft>
          <a:spcPct val="0"/>
        </a:spcAft>
        <a:buClr>
          <a:srgbClr val="F2AB00"/>
        </a:buClr>
        <a:defRPr sz="2000">
          <a:solidFill>
            <a:srgbClr val="69696C"/>
          </a:solidFill>
          <a:latin typeface="+mn-lt"/>
          <a:ea typeface="+mn-ea"/>
        </a:defRPr>
      </a:lvl8pPr>
      <a:lvl9pPr marL="2012950" indent="-1588" algn="l" defTabSz="228600" rtl="0" eaLnBrk="1" fontAlgn="base" hangingPunct="1">
        <a:spcBef>
          <a:spcPct val="70000"/>
        </a:spcBef>
        <a:spcAft>
          <a:spcPct val="0"/>
        </a:spcAft>
        <a:buClr>
          <a:srgbClr val="F2AB00"/>
        </a:buClr>
        <a:defRPr sz="2000">
          <a:solidFill>
            <a:srgbClr val="69696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32.xml"/><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3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32.xml"/><Relationship Id="rId5" Type="http://schemas.openxmlformats.org/officeDocument/2006/relationships/image" Target="../media/image40.jpe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32.xml"/><Relationship Id="rId5" Type="http://schemas.openxmlformats.org/officeDocument/2006/relationships/image" Target="../media/image43.jpe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3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32.xml"/><Relationship Id="rId5" Type="http://schemas.openxmlformats.org/officeDocument/2006/relationships/image" Target="../media/image53.jp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2.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3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2.xml"/><Relationship Id="rId5" Type="http://schemas.openxmlformats.org/officeDocument/2006/relationships/hyperlink" Target="http://bit.ly/HBALibrary" TargetMode="Externa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32.xml"/><Relationship Id="rId4" Type="http://schemas.openxmlformats.org/officeDocument/2006/relationships/hyperlink" Target="http://bit.ly/HBRoleModel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677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solidFill>
                  <a:schemeClr val="bg1"/>
                </a:solidFill>
              </a:rPr>
              <a:t>Measuring Visitor Satisfaction</a:t>
            </a:r>
            <a:endParaRPr lang="en-US" sz="4800" dirty="0">
              <a:solidFill>
                <a:schemeClr val="bg1"/>
              </a:solidFill>
            </a:endParaRPr>
          </a:p>
        </p:txBody>
      </p:sp>
      <p:sp>
        <p:nvSpPr>
          <p:cNvPr id="3" name="Subtitle 2"/>
          <p:cNvSpPr>
            <a:spLocks noGrp="1"/>
          </p:cNvSpPr>
          <p:nvPr>
            <p:ph type="subTitle" idx="1"/>
          </p:nvPr>
        </p:nvSpPr>
        <p:spPr>
          <a:xfrm>
            <a:off x="304800" y="3886200"/>
            <a:ext cx="8534400" cy="1487016"/>
          </a:xfrm>
        </p:spPr>
        <p:txBody>
          <a:bodyPr>
            <a:normAutofit/>
          </a:bodyPr>
          <a:lstStyle/>
          <a:p>
            <a:r>
              <a:rPr lang="en-US" sz="2400" dirty="0">
                <a:solidFill>
                  <a:srgbClr val="FFDF50"/>
                </a:solidFill>
                <a:latin typeface="Lato" panose="020F0502020204030203" pitchFamily="34" charset="0"/>
              </a:rPr>
              <a:t>Martina Brooks- User Services Manager </a:t>
            </a:r>
          </a:p>
          <a:p>
            <a:r>
              <a:rPr lang="en-US" sz="2400" dirty="0">
                <a:solidFill>
                  <a:srgbClr val="FFDF50"/>
                </a:solidFill>
                <a:latin typeface="Lato" panose="020F0502020204030203" pitchFamily="34" charset="0"/>
              </a:rPr>
              <a:t>Rachel Ashtari – User Services Supervisor </a:t>
            </a:r>
          </a:p>
        </p:txBody>
      </p:sp>
      <p:pic>
        <p:nvPicPr>
          <p:cNvPr id="15" name="Picture 14" descr="KENT_RGB_trans_white_sm.png"/>
          <p:cNvPicPr>
            <a:picLocks noChangeAspect="1"/>
          </p:cNvPicPr>
          <p:nvPr/>
        </p:nvPicPr>
        <p:blipFill>
          <a:blip r:embed="rId2"/>
          <a:stretch>
            <a:fillRect/>
          </a:stretch>
        </p:blipFill>
        <p:spPr>
          <a:xfrm>
            <a:off x="4283969" y="6029635"/>
            <a:ext cx="1087488" cy="619455"/>
          </a:xfrm>
          <a:prstGeom prst="rect">
            <a:avLst/>
          </a:prstGeom>
        </p:spPr>
      </p:pic>
      <p:pic>
        <p:nvPicPr>
          <p:cNvPr id="17" name="Picture 16" descr="CCCU_white_sm.png"/>
          <p:cNvPicPr>
            <a:picLocks noChangeAspect="1"/>
          </p:cNvPicPr>
          <p:nvPr/>
        </p:nvPicPr>
        <p:blipFill>
          <a:blip r:embed="rId3"/>
          <a:stretch>
            <a:fillRect/>
          </a:stretch>
        </p:blipFill>
        <p:spPr>
          <a:xfrm>
            <a:off x="244466" y="6012134"/>
            <a:ext cx="1654413" cy="681229"/>
          </a:xfrm>
          <a:prstGeom prst="rect">
            <a:avLst/>
          </a:prstGeom>
        </p:spPr>
      </p:pic>
      <p:pic>
        <p:nvPicPr>
          <p:cNvPr id="4" name="Picture 3"/>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372200" y="245597"/>
            <a:ext cx="2595412" cy="808047"/>
          </a:xfrm>
          <a:prstGeom prst="rect">
            <a:avLst/>
          </a:prstGeom>
        </p:spPr>
      </p:pic>
      <p:pic>
        <p:nvPicPr>
          <p:cNvPr id="11" name="Picture 10" descr="DHL_Exterior Sketch Transparant_PNG.png"/>
          <p:cNvPicPr>
            <a:picLocks noChangeAspect="1"/>
          </p:cNvPicPr>
          <p:nvPr/>
        </p:nvPicPr>
        <p:blipFill>
          <a:blip r:embed="rId5"/>
          <a:stretch>
            <a:fillRect/>
          </a:stretch>
        </p:blipFill>
        <p:spPr>
          <a:xfrm>
            <a:off x="6228971" y="5747255"/>
            <a:ext cx="2880320" cy="10153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1278" y="6151487"/>
            <a:ext cx="1991284" cy="504056"/>
          </a:xfrm>
          <a:prstGeom prst="rect">
            <a:avLst/>
          </a:prstGeom>
        </p:spPr>
      </p:pic>
    </p:spTree>
  </p:cSld>
  <p:clrMapOvr>
    <a:masterClrMapping/>
  </p:clrMapOvr>
  <p:transition spd="slow" advClick="0" advTm="20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6903" y="1844824"/>
            <a:ext cx="3273569" cy="4118756"/>
          </a:xfrm>
        </p:spPr>
        <p:txBody>
          <a:bodyPr>
            <a:noAutofit/>
          </a:bodyPr>
          <a:lstStyle/>
          <a:p>
            <a:pPr marL="0" indent="0">
              <a:buNone/>
            </a:pPr>
            <a:r>
              <a:rPr lang="en-GB" sz="2800" dirty="0">
                <a:solidFill>
                  <a:srgbClr val="136771"/>
                </a:solidFill>
              </a:rPr>
              <a:t>A kiosk has been placed at the exit to the library allowing visitors to provide feedback on their experience</a:t>
            </a:r>
            <a:endParaRPr lang="en-GB" sz="2000" dirty="0">
              <a:solidFill>
                <a:srgbClr val="136771"/>
              </a:solidFill>
            </a:endParaRPr>
          </a:p>
          <a:p>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pic>
        <p:nvPicPr>
          <p:cNvPr id="12" name="Picture 11">
            <a:extLst>
              <a:ext uri="{FF2B5EF4-FFF2-40B4-BE49-F238E27FC236}">
                <a16:creationId xmlns:a16="http://schemas.microsoft.com/office/drawing/2014/main" id="{4A2071E5-C91D-E54F-9375-4C8EE3F1FC36}"/>
              </a:ext>
            </a:extLst>
          </p:cNvPr>
          <p:cNvPicPr>
            <a:picLocks noChangeAspect="1"/>
          </p:cNvPicPr>
          <p:nvPr/>
        </p:nvPicPr>
        <p:blipFill>
          <a:blip r:embed="rId5"/>
          <a:stretch>
            <a:fillRect/>
          </a:stretch>
        </p:blipFill>
        <p:spPr>
          <a:xfrm>
            <a:off x="857374" y="400813"/>
            <a:ext cx="4299942" cy="5733256"/>
          </a:xfrm>
          <a:prstGeom prst="rect">
            <a:avLst/>
          </a:prstGeom>
        </p:spPr>
      </p:pic>
    </p:spTree>
    <p:extLst>
      <p:ext uri="{BB962C8B-B14F-4D97-AF65-F5344CB8AC3E}">
        <p14:creationId xmlns:p14="http://schemas.microsoft.com/office/powerpoint/2010/main" val="3553599602"/>
      </p:ext>
    </p:extLst>
  </p:cSld>
  <p:clrMapOvr>
    <a:masterClrMapping/>
  </p:clrMapOvr>
  <p:transition spd="slow" advClick="0" advTm="20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6587" y="4507965"/>
            <a:ext cx="6950827" cy="762474"/>
          </a:xfrm>
        </p:spPr>
        <p:txBody>
          <a:bodyPr>
            <a:noAutofit/>
          </a:bodyPr>
          <a:lstStyle/>
          <a:p>
            <a:pPr marL="0" indent="0" algn="ctr">
              <a:buNone/>
            </a:pPr>
            <a:r>
              <a:rPr lang="en-GB" sz="2800" dirty="0">
                <a:solidFill>
                  <a:srgbClr val="136771"/>
                </a:solidFill>
              </a:rPr>
              <a:t>The Smileys’ image sits on the global template of the website and allows the customer to feedback at any time</a:t>
            </a:r>
            <a:endParaRPr lang="en-GB" sz="2000" dirty="0">
              <a:solidFill>
                <a:srgbClr val="136771"/>
              </a:solidFill>
            </a:endParaRPr>
          </a:p>
          <a:p>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pic>
        <p:nvPicPr>
          <p:cNvPr id="7" name="Picture 6">
            <a:extLst>
              <a:ext uri="{FF2B5EF4-FFF2-40B4-BE49-F238E27FC236}">
                <a16:creationId xmlns:a16="http://schemas.microsoft.com/office/drawing/2014/main" id="{0E30EDC0-118A-1844-9A05-3AB3D2C3E772}"/>
              </a:ext>
            </a:extLst>
          </p:cNvPr>
          <p:cNvPicPr>
            <a:picLocks noChangeAspect="1"/>
          </p:cNvPicPr>
          <p:nvPr/>
        </p:nvPicPr>
        <p:blipFill rotWithShape="1">
          <a:blip r:embed="rId5"/>
          <a:srcRect l="4327" t="13639" r="3538" b="8141"/>
          <a:stretch/>
        </p:blipFill>
        <p:spPr>
          <a:xfrm>
            <a:off x="1096587" y="692696"/>
            <a:ext cx="6950827" cy="357408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9823878"/>
      </p:ext>
    </p:extLst>
  </p:cSld>
  <p:clrMapOvr>
    <a:masterClrMapping/>
  </p:clrMapOvr>
  <p:transition spd="slow" advClick="0" advTm="20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GB" sz="4400" dirty="0">
                <a:solidFill>
                  <a:srgbClr val="136771"/>
                </a:solidFill>
              </a:rPr>
              <a:t>Reporting – Key Features</a:t>
            </a:r>
            <a:endParaRPr lang="en-US" sz="4400" dirty="0">
              <a:solidFill>
                <a:srgbClr val="136771"/>
              </a:solidFill>
            </a:endParaRPr>
          </a:p>
        </p:txBody>
      </p:sp>
      <p:sp>
        <p:nvSpPr>
          <p:cNvPr id="3" name="Content Placeholder 2"/>
          <p:cNvSpPr>
            <a:spLocks noGrp="1"/>
          </p:cNvSpPr>
          <p:nvPr>
            <p:ph idx="1"/>
          </p:nvPr>
        </p:nvSpPr>
        <p:spPr>
          <a:xfrm>
            <a:off x="1084003" y="1124744"/>
            <a:ext cx="7050741" cy="4862453"/>
          </a:xfrm>
        </p:spPr>
        <p:txBody>
          <a:bodyPr>
            <a:noAutofit/>
          </a:bodyPr>
          <a:lstStyle/>
          <a:p>
            <a:pPr marL="0" indent="0">
              <a:buNone/>
            </a:pPr>
            <a:r>
              <a:rPr lang="en-GB" sz="2800" dirty="0">
                <a:solidFill>
                  <a:srgbClr val="136771"/>
                </a:solidFill>
              </a:rPr>
              <a:t>Simple to access and use online reporting suite including:</a:t>
            </a:r>
          </a:p>
          <a:p>
            <a:r>
              <a:rPr lang="en-GB" sz="2800" dirty="0">
                <a:solidFill>
                  <a:srgbClr val="136771"/>
                </a:solidFill>
              </a:rPr>
              <a:t>Dashboards</a:t>
            </a:r>
          </a:p>
          <a:p>
            <a:r>
              <a:rPr lang="en-GB" sz="2800" dirty="0">
                <a:solidFill>
                  <a:srgbClr val="136771"/>
                </a:solidFill>
              </a:rPr>
              <a:t>Alerts</a:t>
            </a:r>
          </a:p>
          <a:p>
            <a:r>
              <a:rPr lang="en-GB" sz="2800" dirty="0">
                <a:solidFill>
                  <a:srgbClr val="136771"/>
                </a:solidFill>
              </a:rPr>
              <a:t>Tracker</a:t>
            </a:r>
          </a:p>
          <a:p>
            <a:endParaRPr lang="en-GB" sz="2800" dirty="0">
              <a:solidFill>
                <a:srgbClr val="136771"/>
              </a:solidFill>
            </a:endParaRPr>
          </a:p>
          <a:p>
            <a:pPr marL="0" indent="0">
              <a:buNone/>
            </a:pPr>
            <a:endParaRPr lang="en-GB" sz="2000" dirty="0"/>
          </a:p>
          <a:p>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pic>
        <p:nvPicPr>
          <p:cNvPr id="7" name="Picture 6"/>
          <p:cNvPicPr>
            <a:picLocks noChangeAspect="1"/>
          </p:cNvPicPr>
          <p:nvPr/>
        </p:nvPicPr>
        <p:blipFill rotWithShape="1">
          <a:blip r:embed="rId5"/>
          <a:srcRect l="8668" t="22163" r="61001" b="32088"/>
          <a:stretch/>
        </p:blipFill>
        <p:spPr>
          <a:xfrm>
            <a:off x="1326433" y="3547163"/>
            <a:ext cx="5981871" cy="2561067"/>
          </a:xfrm>
          <a:prstGeom prst="rect">
            <a:avLst/>
          </a:prstGeom>
        </p:spPr>
      </p:pic>
    </p:spTree>
    <p:extLst>
      <p:ext uri="{BB962C8B-B14F-4D97-AF65-F5344CB8AC3E}">
        <p14:creationId xmlns:p14="http://schemas.microsoft.com/office/powerpoint/2010/main" val="139167356"/>
      </p:ext>
    </p:extLst>
  </p:cSld>
  <p:clrMapOvr>
    <a:masterClrMapping/>
  </p:clrMapOvr>
  <p:transition spd="slow" advClick="0" advTm="20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What did we learn in 2017?</a:t>
            </a: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graphicFrame>
        <p:nvGraphicFramePr>
          <p:cNvPr id="7" name="Table 6">
            <a:extLst>
              <a:ext uri="{FF2B5EF4-FFF2-40B4-BE49-F238E27FC236}">
                <a16:creationId xmlns:a16="http://schemas.microsoft.com/office/drawing/2014/main" id="{C1EC4484-34E8-3948-9F6F-17B2020F7A9B}"/>
              </a:ext>
            </a:extLst>
          </p:cNvPr>
          <p:cNvGraphicFramePr>
            <a:graphicFrameLocks noGrp="1"/>
          </p:cNvGraphicFramePr>
          <p:nvPr>
            <p:extLst>
              <p:ext uri="{D42A27DB-BD31-4B8C-83A1-F6EECF244321}">
                <p14:modId xmlns:p14="http://schemas.microsoft.com/office/powerpoint/2010/main" val="1791227765"/>
              </p:ext>
            </p:extLst>
          </p:nvPr>
        </p:nvGraphicFramePr>
        <p:xfrm>
          <a:off x="1524000" y="1397000"/>
          <a:ext cx="6096000" cy="356616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607860682"/>
                    </a:ext>
                  </a:extLst>
                </a:gridCol>
                <a:gridCol w="1524000">
                  <a:extLst>
                    <a:ext uri="{9D8B030D-6E8A-4147-A177-3AD203B41FA5}">
                      <a16:colId xmlns:a16="http://schemas.microsoft.com/office/drawing/2014/main" val="2459846086"/>
                    </a:ext>
                  </a:extLst>
                </a:gridCol>
                <a:gridCol w="1524000">
                  <a:extLst>
                    <a:ext uri="{9D8B030D-6E8A-4147-A177-3AD203B41FA5}">
                      <a16:colId xmlns:a16="http://schemas.microsoft.com/office/drawing/2014/main" val="91638638"/>
                    </a:ext>
                  </a:extLst>
                </a:gridCol>
                <a:gridCol w="1524000">
                  <a:extLst>
                    <a:ext uri="{9D8B030D-6E8A-4147-A177-3AD203B41FA5}">
                      <a16:colId xmlns:a16="http://schemas.microsoft.com/office/drawing/2014/main" val="1603654174"/>
                    </a:ext>
                  </a:extLst>
                </a:gridCol>
              </a:tblGrid>
              <a:tr h="370840">
                <a:tc>
                  <a:txBody>
                    <a:bodyPr/>
                    <a:lstStyle/>
                    <a:p>
                      <a:endParaRPr lang="en-GB" dirty="0"/>
                    </a:p>
                    <a:p>
                      <a:endParaRPr lang="en-GB" dirty="0"/>
                    </a:p>
                    <a:p>
                      <a:endParaRPr lang="en-GB" dirty="0"/>
                    </a:p>
                  </a:txBody>
                  <a:tcPr/>
                </a:tc>
                <a:tc>
                  <a:txBody>
                    <a:bodyPr/>
                    <a:lstStyle/>
                    <a:p>
                      <a:endParaRPr lang="en-US"/>
                    </a:p>
                  </a:txBody>
                  <a:tcPr/>
                </a:tc>
                <a:tc>
                  <a:txBody>
                    <a:bodyPr/>
                    <a:lstStyle/>
                    <a:p>
                      <a:endParaRPr lang="en-US"/>
                    </a:p>
                  </a:txBody>
                  <a:tcPr/>
                </a:tc>
                <a:tc rowSpan="3">
                  <a:txBody>
                    <a:bodyPr/>
                    <a:lstStyle/>
                    <a:p>
                      <a:endParaRPr lang="en-US" dirty="0"/>
                    </a:p>
                  </a:txBody>
                  <a:tcPr/>
                </a:tc>
                <a:extLst>
                  <a:ext uri="{0D108BD9-81ED-4DB2-BD59-A6C34878D82A}">
                    <a16:rowId xmlns:a16="http://schemas.microsoft.com/office/drawing/2014/main" val="1038025537"/>
                  </a:ext>
                </a:extLst>
              </a:tr>
              <a:tr h="370840">
                <a:tc>
                  <a:txBody>
                    <a:bodyPr/>
                    <a:lstStyle/>
                    <a:p>
                      <a:pPr algn="ctr"/>
                      <a:endParaRPr lang="en-GB" dirty="0">
                        <a:solidFill>
                          <a:srgbClr val="136771"/>
                        </a:solidFill>
                      </a:endParaRPr>
                    </a:p>
                    <a:p>
                      <a:pPr algn="ctr"/>
                      <a:r>
                        <a:rPr lang="en-GB" dirty="0">
                          <a:solidFill>
                            <a:srgbClr val="136771"/>
                          </a:solidFill>
                        </a:rPr>
                        <a:t>11284</a:t>
                      </a:r>
                    </a:p>
                    <a:p>
                      <a:pPr algn="ctr"/>
                      <a:endParaRPr lang="en-GB" dirty="0">
                        <a:solidFill>
                          <a:srgbClr val="136771"/>
                        </a:solidFill>
                      </a:endParaRPr>
                    </a:p>
                  </a:txBody>
                  <a:tcPr anchor="b"/>
                </a:tc>
                <a:tc>
                  <a:txBody>
                    <a:bodyPr/>
                    <a:lstStyle/>
                    <a:p>
                      <a:pPr algn="ctr"/>
                      <a:r>
                        <a:rPr lang="en-GB" dirty="0">
                          <a:solidFill>
                            <a:srgbClr val="136771"/>
                          </a:solidFill>
                        </a:rPr>
                        <a:t>2470</a:t>
                      </a:r>
                      <a:endParaRPr lang="en-US" dirty="0">
                        <a:solidFill>
                          <a:srgbClr val="136771"/>
                        </a:solidFill>
                      </a:endParaRPr>
                    </a:p>
                  </a:txBody>
                  <a:tcPr anchor="ctr"/>
                </a:tc>
                <a:tc>
                  <a:txBody>
                    <a:bodyPr/>
                    <a:lstStyle/>
                    <a:p>
                      <a:pPr algn="ctr"/>
                      <a:r>
                        <a:rPr lang="en-GB" dirty="0">
                          <a:solidFill>
                            <a:srgbClr val="136771"/>
                          </a:solidFill>
                        </a:rPr>
                        <a:t>3397</a:t>
                      </a:r>
                      <a:endParaRPr lang="en-US" dirty="0">
                        <a:solidFill>
                          <a:srgbClr val="136771"/>
                        </a:solidFill>
                      </a:endParaRPr>
                    </a:p>
                  </a:txBody>
                  <a:tcPr anchor="ctr"/>
                </a:tc>
                <a:tc vMerge="1">
                  <a:txBody>
                    <a:bodyPr/>
                    <a:lstStyle/>
                    <a:p>
                      <a:endParaRPr lang="en-US" dirty="0"/>
                    </a:p>
                  </a:txBody>
                  <a:tcPr/>
                </a:tc>
                <a:extLst>
                  <a:ext uri="{0D108BD9-81ED-4DB2-BD59-A6C34878D82A}">
                    <a16:rowId xmlns:a16="http://schemas.microsoft.com/office/drawing/2014/main" val="2459545211"/>
                  </a:ext>
                </a:extLst>
              </a:tr>
              <a:tr h="370840">
                <a:tc>
                  <a:txBody>
                    <a:bodyPr/>
                    <a:lstStyle/>
                    <a:p>
                      <a:pPr algn="ctr"/>
                      <a:endParaRPr lang="en-GB" dirty="0">
                        <a:solidFill>
                          <a:srgbClr val="136771"/>
                        </a:solidFill>
                      </a:endParaRPr>
                    </a:p>
                    <a:p>
                      <a:pPr algn="ctr"/>
                      <a:r>
                        <a:rPr lang="en-GB" dirty="0">
                          <a:solidFill>
                            <a:srgbClr val="136771"/>
                          </a:solidFill>
                        </a:rPr>
                        <a:t>70%</a:t>
                      </a:r>
                    </a:p>
                    <a:p>
                      <a:pPr algn="ctr"/>
                      <a:endParaRPr lang="en-US" dirty="0">
                        <a:solidFill>
                          <a:srgbClr val="136771"/>
                        </a:solidFill>
                      </a:endParaRPr>
                    </a:p>
                  </a:txBody>
                  <a:tcPr anchor="ctr"/>
                </a:tc>
                <a:tc>
                  <a:txBody>
                    <a:bodyPr/>
                    <a:lstStyle/>
                    <a:p>
                      <a:pPr algn="ctr"/>
                      <a:r>
                        <a:rPr lang="en-GB" dirty="0">
                          <a:solidFill>
                            <a:srgbClr val="136771"/>
                          </a:solidFill>
                        </a:rPr>
                        <a:t>12%</a:t>
                      </a:r>
                      <a:endParaRPr lang="en-US" dirty="0">
                        <a:solidFill>
                          <a:srgbClr val="136771"/>
                        </a:solidFill>
                      </a:endParaRPr>
                    </a:p>
                  </a:txBody>
                  <a:tcPr anchor="ctr"/>
                </a:tc>
                <a:tc>
                  <a:txBody>
                    <a:bodyPr/>
                    <a:lstStyle/>
                    <a:p>
                      <a:pPr algn="ctr"/>
                      <a:r>
                        <a:rPr lang="en-GB" dirty="0">
                          <a:solidFill>
                            <a:srgbClr val="136771"/>
                          </a:solidFill>
                        </a:rPr>
                        <a:t>18%</a:t>
                      </a:r>
                    </a:p>
                  </a:txBody>
                  <a:tcPr anchor="ctr"/>
                </a:tc>
                <a:tc vMerge="1">
                  <a:txBody>
                    <a:bodyPr/>
                    <a:lstStyle/>
                    <a:p>
                      <a:endParaRPr lang="en-US" dirty="0"/>
                    </a:p>
                  </a:txBody>
                  <a:tcPr/>
                </a:tc>
                <a:extLst>
                  <a:ext uri="{0D108BD9-81ED-4DB2-BD59-A6C34878D82A}">
                    <a16:rowId xmlns:a16="http://schemas.microsoft.com/office/drawing/2014/main" val="2538093822"/>
                  </a:ext>
                </a:extLst>
              </a:tr>
            </a:tbl>
          </a:graphicData>
        </a:graphic>
      </p:graphicFrame>
      <p:grpSp>
        <p:nvGrpSpPr>
          <p:cNvPr id="17" name="Group 16">
            <a:extLst>
              <a:ext uri="{FF2B5EF4-FFF2-40B4-BE49-F238E27FC236}">
                <a16:creationId xmlns:a16="http://schemas.microsoft.com/office/drawing/2014/main" id="{D1FFD72A-8FA7-2C41-BD32-11E37290E580}"/>
              </a:ext>
            </a:extLst>
          </p:cNvPr>
          <p:cNvGrpSpPr/>
          <p:nvPr/>
        </p:nvGrpSpPr>
        <p:grpSpPr>
          <a:xfrm>
            <a:off x="1754616" y="1484784"/>
            <a:ext cx="5812957" cy="2535945"/>
            <a:chOff x="1754616" y="1484784"/>
            <a:chExt cx="5812957" cy="2535945"/>
          </a:xfrm>
        </p:grpSpPr>
        <p:pic>
          <p:nvPicPr>
            <p:cNvPr id="13" name="Picture 12">
              <a:extLst>
                <a:ext uri="{FF2B5EF4-FFF2-40B4-BE49-F238E27FC236}">
                  <a16:creationId xmlns:a16="http://schemas.microsoft.com/office/drawing/2014/main" id="{FA04800D-0F7B-D446-9F85-B085013B7642}"/>
                </a:ext>
              </a:extLst>
            </p:cNvPr>
            <p:cNvPicPr>
              <a:picLocks noChangeAspect="1"/>
            </p:cNvPicPr>
            <p:nvPr/>
          </p:nvPicPr>
          <p:blipFill rotWithShape="1">
            <a:blip r:embed="rId5"/>
            <a:srcRect l="40408" r="30547" b="33406"/>
            <a:stretch/>
          </p:blipFill>
          <p:spPr>
            <a:xfrm>
              <a:off x="3242861" y="1484904"/>
              <a:ext cx="1113115" cy="1080000"/>
            </a:xfrm>
            <a:prstGeom prst="rect">
              <a:avLst/>
            </a:prstGeom>
          </p:spPr>
        </p:pic>
        <p:pic>
          <p:nvPicPr>
            <p:cNvPr id="14" name="Picture 13">
              <a:extLst>
                <a:ext uri="{FF2B5EF4-FFF2-40B4-BE49-F238E27FC236}">
                  <a16:creationId xmlns:a16="http://schemas.microsoft.com/office/drawing/2014/main" id="{7AE00226-B6D1-4A4D-86DD-56B97095B37F}"/>
                </a:ext>
              </a:extLst>
            </p:cNvPr>
            <p:cNvPicPr>
              <a:picLocks noChangeAspect="1"/>
            </p:cNvPicPr>
            <p:nvPr/>
          </p:nvPicPr>
          <p:blipFill rotWithShape="1">
            <a:blip r:embed="rId5"/>
            <a:srcRect l="70716" b="32212"/>
            <a:stretch/>
          </p:blipFill>
          <p:spPr>
            <a:xfrm>
              <a:off x="4788024" y="1484784"/>
              <a:ext cx="1102537" cy="1080000"/>
            </a:xfrm>
            <a:prstGeom prst="rect">
              <a:avLst/>
            </a:prstGeom>
          </p:spPr>
        </p:pic>
        <p:pic>
          <p:nvPicPr>
            <p:cNvPr id="15" name="Picture 14">
              <a:extLst>
                <a:ext uri="{FF2B5EF4-FFF2-40B4-BE49-F238E27FC236}">
                  <a16:creationId xmlns:a16="http://schemas.microsoft.com/office/drawing/2014/main" id="{BE429209-1D6E-AF41-9206-AB07C4C45B86}"/>
                </a:ext>
              </a:extLst>
            </p:cNvPr>
            <p:cNvPicPr>
              <a:picLocks noChangeAspect="1"/>
            </p:cNvPicPr>
            <p:nvPr/>
          </p:nvPicPr>
          <p:blipFill rotWithShape="1">
            <a:blip r:embed="rId5"/>
            <a:srcRect l="10051" r="60854" b="31824"/>
            <a:stretch/>
          </p:blipFill>
          <p:spPr>
            <a:xfrm>
              <a:off x="1754616" y="1484784"/>
              <a:ext cx="1089192" cy="1080000"/>
            </a:xfrm>
            <a:prstGeom prst="rect">
              <a:avLst/>
            </a:prstGeom>
          </p:spPr>
        </p:pic>
        <p:pic>
          <p:nvPicPr>
            <p:cNvPr id="16" name="Picture 15">
              <a:extLst>
                <a:ext uri="{FF2B5EF4-FFF2-40B4-BE49-F238E27FC236}">
                  <a16:creationId xmlns:a16="http://schemas.microsoft.com/office/drawing/2014/main" id="{6C418706-681C-B142-9DF6-AF1640792F18}"/>
                </a:ext>
              </a:extLst>
            </p:cNvPr>
            <p:cNvPicPr>
              <a:picLocks noChangeAspect="1"/>
            </p:cNvPicPr>
            <p:nvPr/>
          </p:nvPicPr>
          <p:blipFill rotWithShape="1">
            <a:blip r:embed="rId5"/>
            <a:srcRect l="10171" r="60785" b="28240"/>
            <a:stretch/>
          </p:blipFill>
          <p:spPr>
            <a:xfrm>
              <a:off x="6175010" y="2564784"/>
              <a:ext cx="1392563" cy="1455945"/>
            </a:xfrm>
            <a:prstGeom prst="rect">
              <a:avLst/>
            </a:prstGeom>
          </p:spPr>
        </p:pic>
      </p:grpSp>
      <p:sp>
        <p:nvSpPr>
          <p:cNvPr id="18" name="TextBox 17">
            <a:extLst>
              <a:ext uri="{FF2B5EF4-FFF2-40B4-BE49-F238E27FC236}">
                <a16:creationId xmlns:a16="http://schemas.microsoft.com/office/drawing/2014/main" id="{BBA2494D-357A-9A4B-82E6-B358AD9C2050}"/>
              </a:ext>
            </a:extLst>
          </p:cNvPr>
          <p:cNvSpPr txBox="1"/>
          <p:nvPr/>
        </p:nvSpPr>
        <p:spPr>
          <a:xfrm>
            <a:off x="1050940" y="5160386"/>
            <a:ext cx="6663042" cy="954107"/>
          </a:xfrm>
          <a:prstGeom prst="rect">
            <a:avLst/>
          </a:prstGeom>
          <a:noFill/>
        </p:spPr>
        <p:txBody>
          <a:bodyPr wrap="none" rtlCol="0">
            <a:spAutoFit/>
          </a:bodyPr>
          <a:lstStyle/>
          <a:p>
            <a:r>
              <a:rPr lang="en-GB" sz="2800" dirty="0">
                <a:solidFill>
                  <a:srgbClr val="136771"/>
                </a:solidFill>
              </a:rPr>
              <a:t>Since the launch we have received feedback </a:t>
            </a:r>
          </a:p>
          <a:p>
            <a:r>
              <a:rPr lang="en-GB" sz="2800" dirty="0">
                <a:solidFill>
                  <a:srgbClr val="136771"/>
                </a:solidFill>
              </a:rPr>
              <a:t>from over 17,000 library users</a:t>
            </a:r>
            <a:endParaRPr lang="en-US" sz="2800" dirty="0">
              <a:solidFill>
                <a:srgbClr val="136771"/>
              </a:solidFill>
            </a:endParaRPr>
          </a:p>
        </p:txBody>
      </p:sp>
    </p:spTree>
    <p:extLst>
      <p:ext uri="{BB962C8B-B14F-4D97-AF65-F5344CB8AC3E}">
        <p14:creationId xmlns:p14="http://schemas.microsoft.com/office/powerpoint/2010/main" val="801296531"/>
      </p:ext>
    </p:extLst>
  </p:cSld>
  <p:clrMapOvr>
    <a:masterClrMapping/>
  </p:clrMapOvr>
  <p:transition spd="slow" advClick="0" advTm="20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Actionable Insights</a:t>
            </a:r>
          </a:p>
        </p:txBody>
      </p:sp>
      <p:sp>
        <p:nvSpPr>
          <p:cNvPr id="3" name="Content Placeholder 2"/>
          <p:cNvSpPr>
            <a:spLocks noGrp="1"/>
          </p:cNvSpPr>
          <p:nvPr>
            <p:ph idx="1"/>
          </p:nvPr>
        </p:nvSpPr>
        <p:spPr>
          <a:xfrm>
            <a:off x="1084003" y="1292377"/>
            <a:ext cx="7050741" cy="4822116"/>
          </a:xfrm>
        </p:spPr>
        <p:txBody>
          <a:bodyPr>
            <a:noAutofit/>
          </a:bodyPr>
          <a:lstStyle/>
          <a:p>
            <a:pPr marL="0" indent="0">
              <a:buNone/>
            </a:pPr>
            <a:r>
              <a:rPr lang="en-GB" sz="2800" dirty="0">
                <a:solidFill>
                  <a:srgbClr val="136771"/>
                </a:solidFill>
              </a:rPr>
              <a:t>Over 1,200 actionable feedback from Visitors</a:t>
            </a:r>
          </a:p>
          <a:p>
            <a:pPr marL="0" indent="0">
              <a:buNone/>
            </a:pPr>
            <a:endParaRPr lang="en-GB" sz="1800" dirty="0">
              <a:solidFill>
                <a:srgbClr val="136771"/>
              </a:solidFill>
            </a:endParaRPr>
          </a:p>
          <a:p>
            <a:pPr marL="0" indent="0">
              <a:buNone/>
            </a:pPr>
            <a:r>
              <a:rPr lang="en-GB" sz="2800" dirty="0">
                <a:solidFill>
                  <a:srgbClr val="136771"/>
                </a:solidFill>
              </a:rPr>
              <a:t>Issues included:</a:t>
            </a:r>
          </a:p>
          <a:p>
            <a:r>
              <a:rPr lang="en-GB" sz="2800" dirty="0">
                <a:solidFill>
                  <a:srgbClr val="136771"/>
                </a:solidFill>
              </a:rPr>
              <a:t>Noise or disturbance reports </a:t>
            </a:r>
          </a:p>
          <a:p>
            <a:r>
              <a:rPr lang="en-GB" sz="2800" dirty="0">
                <a:solidFill>
                  <a:srgbClr val="136771"/>
                </a:solidFill>
              </a:rPr>
              <a:t>Library opening hours</a:t>
            </a:r>
          </a:p>
          <a:p>
            <a:r>
              <a:rPr lang="en-GB" sz="2800" dirty="0">
                <a:solidFill>
                  <a:srgbClr val="136771"/>
                </a:solidFill>
              </a:rPr>
              <a:t>Equipment broken </a:t>
            </a:r>
          </a:p>
          <a:p>
            <a:r>
              <a:rPr lang="en-GB" sz="2800" dirty="0">
                <a:solidFill>
                  <a:srgbClr val="136771"/>
                </a:solidFill>
              </a:rPr>
              <a:t>Request for additional equipment</a:t>
            </a:r>
          </a:p>
          <a:p>
            <a:r>
              <a:rPr lang="en-GB" sz="2800" dirty="0">
                <a:solidFill>
                  <a:srgbClr val="136771"/>
                </a:solidFill>
              </a:rPr>
              <a:t>Building Issues – toilets, cleaning, building temperature  </a:t>
            </a:r>
          </a:p>
          <a:p>
            <a:r>
              <a:rPr lang="en-GB" sz="2800" dirty="0">
                <a:solidFill>
                  <a:srgbClr val="136771"/>
                </a:solidFill>
              </a:rPr>
              <a:t>Signage </a:t>
            </a:r>
          </a:p>
          <a:p>
            <a:pPr marL="0" indent="0">
              <a:buNone/>
            </a:pPr>
            <a:endParaRPr lang="en-GB" sz="2800" dirty="0"/>
          </a:p>
          <a:p>
            <a:pPr marL="0" indent="0">
              <a:buNone/>
            </a:pPr>
            <a:endParaRPr lang="en-GB" sz="2000" dirty="0"/>
          </a:p>
          <a:p>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Tree>
    <p:extLst>
      <p:ext uri="{BB962C8B-B14F-4D97-AF65-F5344CB8AC3E}">
        <p14:creationId xmlns:p14="http://schemas.microsoft.com/office/powerpoint/2010/main" val="2007658468"/>
      </p:ext>
    </p:extLst>
  </p:cSld>
  <p:clrMapOvr>
    <a:masterClrMapping/>
  </p:clrMapOvr>
  <p:transition spd="slow" advClick="0" advTm="20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Lessons Learnt</a:t>
            </a:r>
          </a:p>
        </p:txBody>
      </p:sp>
      <p:sp>
        <p:nvSpPr>
          <p:cNvPr id="3" name="Content Placeholder 2"/>
          <p:cNvSpPr>
            <a:spLocks noGrp="1"/>
          </p:cNvSpPr>
          <p:nvPr>
            <p:ph idx="1"/>
          </p:nvPr>
        </p:nvSpPr>
        <p:spPr>
          <a:xfrm>
            <a:off x="1084003" y="1292377"/>
            <a:ext cx="7050741" cy="4694820"/>
          </a:xfrm>
        </p:spPr>
        <p:txBody>
          <a:bodyPr>
            <a:noAutofit/>
          </a:bodyPr>
          <a:lstStyle/>
          <a:p>
            <a:r>
              <a:rPr lang="en-GB" sz="2800" dirty="0">
                <a:solidFill>
                  <a:srgbClr val="136771"/>
                </a:solidFill>
              </a:rPr>
              <a:t>You need to get staff buy-in to promote the use of the system as a positive thing</a:t>
            </a:r>
          </a:p>
          <a:p>
            <a:r>
              <a:rPr lang="en-GB" sz="2800" dirty="0">
                <a:solidFill>
                  <a:srgbClr val="136771"/>
                </a:solidFill>
              </a:rPr>
              <a:t>Positive marketing campaigns for the use of the system, quick, easy and your opinions matter and will be answered</a:t>
            </a:r>
          </a:p>
          <a:p>
            <a:r>
              <a:rPr lang="en-GB" sz="2800" dirty="0">
                <a:solidFill>
                  <a:srgbClr val="136771"/>
                </a:solidFill>
              </a:rPr>
              <a:t>Consistency – reply to everyone who requests a response and action changes where possible</a:t>
            </a:r>
          </a:p>
          <a:p>
            <a:r>
              <a:rPr lang="en-GB" sz="2800" dirty="0">
                <a:solidFill>
                  <a:srgbClr val="136771"/>
                </a:solidFill>
              </a:rPr>
              <a:t>Keep staff informed on the feedback received  </a:t>
            </a:r>
          </a:p>
          <a:p>
            <a:pPr marL="0" indent="0">
              <a:buNone/>
            </a:pPr>
            <a:endParaRPr lang="en-GB" sz="2800" dirty="0">
              <a:solidFill>
                <a:srgbClr val="FF0000"/>
              </a:solidFill>
            </a:endParaRPr>
          </a:p>
          <a:p>
            <a:pPr marL="0" indent="0">
              <a:buNone/>
            </a:pPr>
            <a:endParaRPr lang="en-GB" sz="2800" dirty="0"/>
          </a:p>
          <a:p>
            <a:pPr marL="0" indent="0">
              <a:buNone/>
            </a:pPr>
            <a:endParaRPr lang="en-GB" sz="2000" dirty="0"/>
          </a:p>
          <a:p>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Tree>
    <p:extLst>
      <p:ext uri="{BB962C8B-B14F-4D97-AF65-F5344CB8AC3E}">
        <p14:creationId xmlns:p14="http://schemas.microsoft.com/office/powerpoint/2010/main" val="1544192297"/>
      </p:ext>
    </p:extLst>
  </p:cSld>
  <p:clrMapOvr>
    <a:masterClrMapping/>
  </p:clrMapOvr>
  <p:transition spd="slow" advClick="0" advTm="20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Changes we have made</a:t>
            </a:r>
          </a:p>
        </p:txBody>
      </p:sp>
      <p:sp>
        <p:nvSpPr>
          <p:cNvPr id="3" name="Content Placeholder 2"/>
          <p:cNvSpPr>
            <a:spLocks noGrp="1"/>
          </p:cNvSpPr>
          <p:nvPr>
            <p:ph idx="1"/>
          </p:nvPr>
        </p:nvSpPr>
        <p:spPr>
          <a:xfrm>
            <a:off x="1084003" y="1292377"/>
            <a:ext cx="7050741" cy="4694820"/>
          </a:xfrm>
        </p:spPr>
        <p:txBody>
          <a:bodyPr>
            <a:noAutofit/>
          </a:bodyPr>
          <a:lstStyle/>
          <a:p>
            <a:r>
              <a:rPr lang="en-GB" sz="2800" dirty="0">
                <a:solidFill>
                  <a:srgbClr val="136771"/>
                </a:solidFill>
              </a:rPr>
              <a:t>Improvements to library environment and facilities offered </a:t>
            </a:r>
          </a:p>
          <a:p>
            <a:r>
              <a:rPr lang="en-GB" sz="2800" dirty="0">
                <a:solidFill>
                  <a:srgbClr val="136771"/>
                </a:solidFill>
              </a:rPr>
              <a:t>Improved library resources available </a:t>
            </a:r>
          </a:p>
          <a:p>
            <a:r>
              <a:rPr lang="en-GB" sz="2800" dirty="0">
                <a:solidFill>
                  <a:srgbClr val="136771"/>
                </a:solidFill>
              </a:rPr>
              <a:t>Improved relationships with campus partners i.e. Estates dept. , Stakeholders and partners</a:t>
            </a:r>
          </a:p>
          <a:p>
            <a:endParaRPr lang="en-GB" sz="2800" dirty="0">
              <a:solidFill>
                <a:srgbClr val="136771"/>
              </a:solidFill>
            </a:endParaRPr>
          </a:p>
          <a:p>
            <a:pPr marL="0" indent="0">
              <a:buNone/>
            </a:pPr>
            <a:endParaRPr lang="en-GB" sz="2800" dirty="0">
              <a:solidFill>
                <a:srgbClr val="FF0000"/>
              </a:solidFill>
            </a:endParaRPr>
          </a:p>
          <a:p>
            <a:pPr marL="0" indent="0">
              <a:buNone/>
            </a:pPr>
            <a:endParaRPr lang="en-GB" sz="2800" dirty="0"/>
          </a:p>
          <a:p>
            <a:pPr marL="0" indent="0">
              <a:buNone/>
            </a:pPr>
            <a:endParaRPr lang="en-GB" sz="2000" dirty="0"/>
          </a:p>
          <a:p>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Tree>
    <p:extLst>
      <p:ext uri="{BB962C8B-B14F-4D97-AF65-F5344CB8AC3E}">
        <p14:creationId xmlns:p14="http://schemas.microsoft.com/office/powerpoint/2010/main" val="3292897688"/>
      </p:ext>
    </p:extLst>
  </p:cSld>
  <p:clrMapOvr>
    <a:masterClrMapping/>
  </p:clrMapOvr>
  <p:transition spd="slow" advClick="0" advTm="2000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Benefits of Change</a:t>
            </a:r>
          </a:p>
        </p:txBody>
      </p:sp>
      <p:sp>
        <p:nvSpPr>
          <p:cNvPr id="3" name="Content Placeholder 2"/>
          <p:cNvSpPr>
            <a:spLocks noGrp="1"/>
          </p:cNvSpPr>
          <p:nvPr>
            <p:ph idx="1"/>
          </p:nvPr>
        </p:nvSpPr>
        <p:spPr>
          <a:xfrm>
            <a:off x="1084003" y="1292377"/>
            <a:ext cx="7050741" cy="4694820"/>
          </a:xfrm>
        </p:spPr>
        <p:txBody>
          <a:bodyPr>
            <a:noAutofit/>
          </a:bodyPr>
          <a:lstStyle/>
          <a:p>
            <a:r>
              <a:rPr lang="en-GB" sz="2800" dirty="0">
                <a:solidFill>
                  <a:srgbClr val="136771"/>
                </a:solidFill>
              </a:rPr>
              <a:t>Empowering our users to make a positive change</a:t>
            </a:r>
          </a:p>
          <a:p>
            <a:r>
              <a:rPr lang="en-GB" sz="2800" dirty="0">
                <a:solidFill>
                  <a:srgbClr val="136771"/>
                </a:solidFill>
              </a:rPr>
              <a:t>The voice of the user is heard and evidenced </a:t>
            </a:r>
          </a:p>
          <a:p>
            <a:r>
              <a:rPr lang="en-GB" sz="2800" dirty="0">
                <a:solidFill>
                  <a:srgbClr val="136771"/>
                </a:solidFill>
              </a:rPr>
              <a:t>Evidence to present to partners and stakeholders on the mood of the users </a:t>
            </a:r>
          </a:p>
          <a:p>
            <a:r>
              <a:rPr lang="en-GB" sz="2800" dirty="0">
                <a:solidFill>
                  <a:srgbClr val="136771"/>
                </a:solidFill>
              </a:rPr>
              <a:t>Staff and Users feel they have more ownership and give weight to changes that happen</a:t>
            </a:r>
            <a:r>
              <a:rPr lang="en-GB" sz="2800" dirty="0"/>
              <a:t> </a:t>
            </a:r>
          </a:p>
          <a:p>
            <a:pPr marL="0" indent="0">
              <a:buNone/>
            </a:pPr>
            <a:endParaRPr lang="en-GB" sz="2000" dirty="0"/>
          </a:p>
          <a:p>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Tree>
    <p:extLst>
      <p:ext uri="{BB962C8B-B14F-4D97-AF65-F5344CB8AC3E}">
        <p14:creationId xmlns:p14="http://schemas.microsoft.com/office/powerpoint/2010/main" val="3265949734"/>
      </p:ext>
    </p:extLst>
  </p:cSld>
  <p:clrMapOvr>
    <a:masterClrMapping/>
  </p:clrMapOvr>
  <p:transition spd="slow" advClick="0" advTm="20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Ongoing Modifications</a:t>
            </a: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18" y="1988840"/>
            <a:ext cx="9043237" cy="2007265"/>
          </a:xfrm>
          <a:prstGeom prst="rect">
            <a:avLst/>
          </a:prstGeom>
        </p:spPr>
      </p:pic>
      <p:pic>
        <p:nvPicPr>
          <p:cNvPr id="9" name="Picture 8">
            <a:extLst>
              <a:ext uri="{FF2B5EF4-FFF2-40B4-BE49-F238E27FC236}">
                <a16:creationId xmlns:a16="http://schemas.microsoft.com/office/drawing/2014/main" id="{BE429209-1D6E-AF41-9206-AB07C4C45B86}"/>
              </a:ext>
            </a:extLst>
          </p:cNvPr>
          <p:cNvPicPr>
            <a:picLocks noChangeAspect="1"/>
          </p:cNvPicPr>
          <p:nvPr/>
        </p:nvPicPr>
        <p:blipFill rotWithShape="1">
          <a:blip r:embed="rId6"/>
          <a:srcRect l="10051" r="60854" b="31824"/>
          <a:stretch/>
        </p:blipFill>
        <p:spPr>
          <a:xfrm>
            <a:off x="4442515" y="4414595"/>
            <a:ext cx="366501" cy="363408"/>
          </a:xfrm>
          <a:prstGeom prst="rect">
            <a:avLst/>
          </a:prstGeom>
        </p:spPr>
      </p:pic>
      <p:pic>
        <p:nvPicPr>
          <p:cNvPr id="10" name="Picture 9">
            <a:extLst>
              <a:ext uri="{FF2B5EF4-FFF2-40B4-BE49-F238E27FC236}">
                <a16:creationId xmlns:a16="http://schemas.microsoft.com/office/drawing/2014/main" id="{FA04800D-0F7B-D446-9F85-B085013B7642}"/>
              </a:ext>
            </a:extLst>
          </p:cNvPr>
          <p:cNvPicPr>
            <a:picLocks noChangeAspect="1"/>
          </p:cNvPicPr>
          <p:nvPr/>
        </p:nvPicPr>
        <p:blipFill rotWithShape="1">
          <a:blip r:embed="rId6"/>
          <a:srcRect l="40408" r="30547" b="33406"/>
          <a:stretch/>
        </p:blipFill>
        <p:spPr>
          <a:xfrm>
            <a:off x="4134363" y="1744414"/>
            <a:ext cx="326137" cy="316434"/>
          </a:xfrm>
          <a:prstGeom prst="rect">
            <a:avLst/>
          </a:prstGeom>
        </p:spPr>
      </p:pic>
      <p:pic>
        <p:nvPicPr>
          <p:cNvPr id="11" name="Picture 10">
            <a:extLst>
              <a:ext uri="{FF2B5EF4-FFF2-40B4-BE49-F238E27FC236}">
                <a16:creationId xmlns:a16="http://schemas.microsoft.com/office/drawing/2014/main" id="{7AE00226-B6D1-4A4D-86DD-56B97095B37F}"/>
              </a:ext>
            </a:extLst>
          </p:cNvPr>
          <p:cNvPicPr>
            <a:picLocks noChangeAspect="1"/>
          </p:cNvPicPr>
          <p:nvPr/>
        </p:nvPicPr>
        <p:blipFill rotWithShape="1">
          <a:blip r:embed="rId6"/>
          <a:srcRect l="70716" b="32212"/>
          <a:stretch/>
        </p:blipFill>
        <p:spPr>
          <a:xfrm>
            <a:off x="1403648" y="4331935"/>
            <a:ext cx="363151" cy="355728"/>
          </a:xfrm>
          <a:prstGeom prst="rect">
            <a:avLst/>
          </a:prstGeom>
        </p:spPr>
      </p:pic>
      <p:pic>
        <p:nvPicPr>
          <p:cNvPr id="13" name="Picture 12">
            <a:extLst>
              <a:ext uri="{FF2B5EF4-FFF2-40B4-BE49-F238E27FC236}">
                <a16:creationId xmlns:a16="http://schemas.microsoft.com/office/drawing/2014/main" id="{7AE00226-B6D1-4A4D-86DD-56B97095B37F}"/>
              </a:ext>
            </a:extLst>
          </p:cNvPr>
          <p:cNvPicPr>
            <a:picLocks noChangeAspect="1"/>
          </p:cNvPicPr>
          <p:nvPr/>
        </p:nvPicPr>
        <p:blipFill rotWithShape="1">
          <a:blip r:embed="rId6"/>
          <a:srcRect l="70716" b="32212"/>
          <a:stretch/>
        </p:blipFill>
        <p:spPr>
          <a:xfrm>
            <a:off x="7216697" y="1415154"/>
            <a:ext cx="363151" cy="355728"/>
          </a:xfrm>
          <a:prstGeom prst="rect">
            <a:avLst/>
          </a:prstGeom>
        </p:spPr>
      </p:pic>
      <p:pic>
        <p:nvPicPr>
          <p:cNvPr id="14" name="Picture 13">
            <a:extLst>
              <a:ext uri="{FF2B5EF4-FFF2-40B4-BE49-F238E27FC236}">
                <a16:creationId xmlns:a16="http://schemas.microsoft.com/office/drawing/2014/main" id="{7AE00226-B6D1-4A4D-86DD-56B97095B37F}"/>
              </a:ext>
            </a:extLst>
          </p:cNvPr>
          <p:cNvPicPr>
            <a:picLocks noChangeAspect="1"/>
          </p:cNvPicPr>
          <p:nvPr/>
        </p:nvPicPr>
        <p:blipFill rotWithShape="1">
          <a:blip r:embed="rId6"/>
          <a:srcRect l="70716" b="32212"/>
          <a:stretch/>
        </p:blipFill>
        <p:spPr>
          <a:xfrm>
            <a:off x="2411760" y="4188245"/>
            <a:ext cx="363151" cy="355728"/>
          </a:xfrm>
          <a:prstGeom prst="rect">
            <a:avLst/>
          </a:prstGeom>
        </p:spPr>
      </p:pic>
      <p:pic>
        <p:nvPicPr>
          <p:cNvPr id="15" name="Picture 14">
            <a:extLst>
              <a:ext uri="{FF2B5EF4-FFF2-40B4-BE49-F238E27FC236}">
                <a16:creationId xmlns:a16="http://schemas.microsoft.com/office/drawing/2014/main" id="{FA04800D-0F7B-D446-9F85-B085013B7642}"/>
              </a:ext>
            </a:extLst>
          </p:cNvPr>
          <p:cNvPicPr>
            <a:picLocks noChangeAspect="1"/>
          </p:cNvPicPr>
          <p:nvPr/>
        </p:nvPicPr>
        <p:blipFill rotWithShape="1">
          <a:blip r:embed="rId6"/>
          <a:srcRect l="40408" r="30547" b="33406"/>
          <a:stretch/>
        </p:blipFill>
        <p:spPr>
          <a:xfrm>
            <a:off x="1052029" y="1550193"/>
            <a:ext cx="326137" cy="316434"/>
          </a:xfrm>
          <a:prstGeom prst="rect">
            <a:avLst/>
          </a:prstGeom>
        </p:spPr>
      </p:pic>
      <p:pic>
        <p:nvPicPr>
          <p:cNvPr id="16" name="Picture 15">
            <a:extLst>
              <a:ext uri="{FF2B5EF4-FFF2-40B4-BE49-F238E27FC236}">
                <a16:creationId xmlns:a16="http://schemas.microsoft.com/office/drawing/2014/main" id="{BE429209-1D6E-AF41-9206-AB07C4C45B86}"/>
              </a:ext>
            </a:extLst>
          </p:cNvPr>
          <p:cNvPicPr>
            <a:picLocks noChangeAspect="1"/>
          </p:cNvPicPr>
          <p:nvPr/>
        </p:nvPicPr>
        <p:blipFill rotWithShape="1">
          <a:blip r:embed="rId6"/>
          <a:srcRect l="10051" r="60854" b="31824"/>
          <a:stretch/>
        </p:blipFill>
        <p:spPr>
          <a:xfrm>
            <a:off x="5655348" y="1676107"/>
            <a:ext cx="366501" cy="363408"/>
          </a:xfrm>
          <a:prstGeom prst="rect">
            <a:avLst/>
          </a:prstGeom>
        </p:spPr>
      </p:pic>
      <p:pic>
        <p:nvPicPr>
          <p:cNvPr id="17" name="Picture 16">
            <a:extLst>
              <a:ext uri="{FF2B5EF4-FFF2-40B4-BE49-F238E27FC236}">
                <a16:creationId xmlns:a16="http://schemas.microsoft.com/office/drawing/2014/main" id="{BE429209-1D6E-AF41-9206-AB07C4C45B86}"/>
              </a:ext>
            </a:extLst>
          </p:cNvPr>
          <p:cNvPicPr>
            <a:picLocks noChangeAspect="1"/>
          </p:cNvPicPr>
          <p:nvPr/>
        </p:nvPicPr>
        <p:blipFill rotWithShape="1">
          <a:blip r:embed="rId6"/>
          <a:srcRect l="10051" r="60854" b="31824"/>
          <a:stretch/>
        </p:blipFill>
        <p:spPr>
          <a:xfrm>
            <a:off x="2328577" y="1503219"/>
            <a:ext cx="366501" cy="363408"/>
          </a:xfrm>
          <a:prstGeom prst="rect">
            <a:avLst/>
          </a:prstGeom>
        </p:spPr>
      </p:pic>
      <p:pic>
        <p:nvPicPr>
          <p:cNvPr id="18" name="Picture 17">
            <a:extLst>
              <a:ext uri="{FF2B5EF4-FFF2-40B4-BE49-F238E27FC236}">
                <a16:creationId xmlns:a16="http://schemas.microsoft.com/office/drawing/2014/main" id="{BE429209-1D6E-AF41-9206-AB07C4C45B86}"/>
              </a:ext>
            </a:extLst>
          </p:cNvPr>
          <p:cNvPicPr>
            <a:picLocks noChangeAspect="1"/>
          </p:cNvPicPr>
          <p:nvPr/>
        </p:nvPicPr>
        <p:blipFill rotWithShape="1">
          <a:blip r:embed="rId6"/>
          <a:srcRect l="10051" r="60854" b="31824"/>
          <a:stretch/>
        </p:blipFill>
        <p:spPr>
          <a:xfrm>
            <a:off x="6444208" y="4111097"/>
            <a:ext cx="366501" cy="363408"/>
          </a:xfrm>
          <a:prstGeom prst="rect">
            <a:avLst/>
          </a:prstGeom>
        </p:spPr>
      </p:pic>
      <p:pic>
        <p:nvPicPr>
          <p:cNvPr id="19" name="Picture 18">
            <a:extLst>
              <a:ext uri="{FF2B5EF4-FFF2-40B4-BE49-F238E27FC236}">
                <a16:creationId xmlns:a16="http://schemas.microsoft.com/office/drawing/2014/main" id="{BE429209-1D6E-AF41-9206-AB07C4C45B86}"/>
              </a:ext>
            </a:extLst>
          </p:cNvPr>
          <p:cNvPicPr>
            <a:picLocks noChangeAspect="1"/>
          </p:cNvPicPr>
          <p:nvPr/>
        </p:nvPicPr>
        <p:blipFill rotWithShape="1">
          <a:blip r:embed="rId6"/>
          <a:srcRect l="10051" r="60854" b="31824"/>
          <a:stretch/>
        </p:blipFill>
        <p:spPr>
          <a:xfrm>
            <a:off x="7312837" y="4058827"/>
            <a:ext cx="366501" cy="363408"/>
          </a:xfrm>
          <a:prstGeom prst="rect">
            <a:avLst/>
          </a:prstGeom>
        </p:spPr>
      </p:pic>
      <p:cxnSp>
        <p:nvCxnSpPr>
          <p:cNvPr id="21" name="Straight Arrow Connector 20"/>
          <p:cNvCxnSpPr>
            <a:stCxn id="11" idx="0"/>
          </p:cNvCxnSpPr>
          <p:nvPr/>
        </p:nvCxnSpPr>
        <p:spPr>
          <a:xfrm flipH="1" flipV="1">
            <a:off x="1215097" y="3140968"/>
            <a:ext cx="370127" cy="11909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4" idx="0"/>
          </p:cNvCxnSpPr>
          <p:nvPr/>
        </p:nvCxnSpPr>
        <p:spPr>
          <a:xfrm flipH="1" flipV="1">
            <a:off x="1403648" y="3068960"/>
            <a:ext cx="1189688" cy="11192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5" idx="2"/>
          </p:cNvCxnSpPr>
          <p:nvPr/>
        </p:nvCxnSpPr>
        <p:spPr>
          <a:xfrm flipH="1">
            <a:off x="1215097" y="1866627"/>
            <a:ext cx="1" cy="10263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7" idx="2"/>
          </p:cNvCxnSpPr>
          <p:nvPr/>
        </p:nvCxnSpPr>
        <p:spPr>
          <a:xfrm>
            <a:off x="2511828" y="1866627"/>
            <a:ext cx="698041" cy="10873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8" idx="0"/>
          </p:cNvCxnSpPr>
          <p:nvPr/>
        </p:nvCxnSpPr>
        <p:spPr>
          <a:xfrm flipH="1" flipV="1">
            <a:off x="5580112" y="3389712"/>
            <a:ext cx="1047347" cy="7213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9" idx="0"/>
          </p:cNvCxnSpPr>
          <p:nvPr/>
        </p:nvCxnSpPr>
        <p:spPr>
          <a:xfrm flipH="1" flipV="1">
            <a:off x="7312837" y="3312265"/>
            <a:ext cx="183251" cy="7465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3" idx="2"/>
          </p:cNvCxnSpPr>
          <p:nvPr/>
        </p:nvCxnSpPr>
        <p:spPr>
          <a:xfrm>
            <a:off x="7398273" y="1770882"/>
            <a:ext cx="897377" cy="570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9" idx="0"/>
          </p:cNvCxnSpPr>
          <p:nvPr/>
        </p:nvCxnSpPr>
        <p:spPr>
          <a:xfrm flipH="1" flipV="1">
            <a:off x="4591250" y="3171754"/>
            <a:ext cx="34516" cy="12428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297431" y="2060848"/>
            <a:ext cx="745391" cy="5040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6" idx="2"/>
          </p:cNvCxnSpPr>
          <p:nvPr/>
        </p:nvCxnSpPr>
        <p:spPr>
          <a:xfrm>
            <a:off x="5838599" y="2039515"/>
            <a:ext cx="1325689" cy="10294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054466"/>
      </p:ext>
    </p:extLst>
  </p:cSld>
  <p:clrMapOvr>
    <a:masterClrMapping/>
  </p:clrMapOvr>
  <p:transition spd="slow" advClick="0" advTm="20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4852081" y="4367782"/>
            <a:ext cx="1608412" cy="1512166"/>
          </a:xfrm>
          <a:prstGeom prst="ellipse">
            <a:avLst/>
          </a:prstGeom>
          <a:ln>
            <a:solidFill>
              <a:srgbClr val="13677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650" dirty="0" err="1"/>
              <a:t>Broadstairs</a:t>
            </a:r>
            <a:r>
              <a:rPr lang="en-GB" sz="1650" dirty="0"/>
              <a:t> Library</a:t>
            </a:r>
          </a:p>
        </p:txBody>
      </p:sp>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The Future</a:t>
            </a: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
        <p:nvSpPr>
          <p:cNvPr id="7" name="Oval 6"/>
          <p:cNvSpPr/>
          <p:nvPr/>
        </p:nvSpPr>
        <p:spPr>
          <a:xfrm>
            <a:off x="3620898" y="1560942"/>
            <a:ext cx="1730624" cy="1584176"/>
          </a:xfrm>
          <a:prstGeom prst="ellipse">
            <a:avLst/>
          </a:prstGeom>
          <a:ln>
            <a:solidFill>
              <a:srgbClr val="13677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Drill Hall Library </a:t>
            </a:r>
          </a:p>
        </p:txBody>
      </p:sp>
      <p:sp>
        <p:nvSpPr>
          <p:cNvPr id="10" name="Oval 9"/>
          <p:cNvSpPr/>
          <p:nvPr/>
        </p:nvSpPr>
        <p:spPr>
          <a:xfrm>
            <a:off x="1351874" y="769764"/>
            <a:ext cx="1584176" cy="1440160"/>
          </a:xfrm>
          <a:prstGeom prst="ellipse">
            <a:avLst/>
          </a:prstGeom>
          <a:ln>
            <a:solidFill>
              <a:srgbClr val="1367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a:p>
            <a:pPr algn="ctr"/>
            <a:r>
              <a:rPr lang="en-GB" dirty="0"/>
              <a:t>Tonbridge Library</a:t>
            </a:r>
          </a:p>
        </p:txBody>
      </p:sp>
      <p:sp>
        <p:nvSpPr>
          <p:cNvPr id="12" name="Oval 11"/>
          <p:cNvSpPr/>
          <p:nvPr/>
        </p:nvSpPr>
        <p:spPr>
          <a:xfrm>
            <a:off x="6191030" y="777507"/>
            <a:ext cx="1584176" cy="1440160"/>
          </a:xfrm>
          <a:prstGeom prst="ellipse">
            <a:avLst/>
          </a:prstGeom>
          <a:ln>
            <a:solidFill>
              <a:srgbClr val="13677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Avery Hill Library</a:t>
            </a:r>
          </a:p>
        </p:txBody>
      </p:sp>
      <p:sp>
        <p:nvSpPr>
          <p:cNvPr id="13" name="Oval 12"/>
          <p:cNvSpPr/>
          <p:nvPr/>
        </p:nvSpPr>
        <p:spPr>
          <a:xfrm>
            <a:off x="354173" y="1629919"/>
            <a:ext cx="1834753" cy="1727073"/>
          </a:xfrm>
          <a:prstGeom prst="ellipse">
            <a:avLst/>
          </a:prstGeom>
          <a:ln>
            <a:solidFill>
              <a:srgbClr val="13677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a:t>Templeman</a:t>
            </a:r>
            <a:r>
              <a:rPr lang="en-GB" dirty="0"/>
              <a:t> Library</a:t>
            </a:r>
          </a:p>
        </p:txBody>
      </p:sp>
      <p:sp>
        <p:nvSpPr>
          <p:cNvPr id="15" name="Oval 14"/>
          <p:cNvSpPr/>
          <p:nvPr/>
        </p:nvSpPr>
        <p:spPr>
          <a:xfrm>
            <a:off x="2428045" y="4079746"/>
            <a:ext cx="1546641" cy="1440161"/>
          </a:xfrm>
          <a:prstGeom prst="ellipse">
            <a:avLst/>
          </a:prstGeom>
          <a:ln>
            <a:solidFill>
              <a:srgbClr val="13677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a:t>Salomons</a:t>
            </a:r>
            <a:r>
              <a:rPr lang="en-GB" dirty="0"/>
              <a:t> Library</a:t>
            </a:r>
          </a:p>
        </p:txBody>
      </p:sp>
      <p:sp>
        <p:nvSpPr>
          <p:cNvPr id="14" name="Oval 13"/>
          <p:cNvSpPr/>
          <p:nvPr/>
        </p:nvSpPr>
        <p:spPr>
          <a:xfrm>
            <a:off x="3405269" y="4583804"/>
            <a:ext cx="1859266" cy="1656184"/>
          </a:xfrm>
          <a:prstGeom prst="ellipse">
            <a:avLst/>
          </a:prstGeom>
          <a:ln>
            <a:solidFill>
              <a:srgbClr val="13677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Augustine House Library</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902" y="1683395"/>
            <a:ext cx="672021" cy="374085"/>
          </a:xfrm>
          <a:prstGeom prst="rect">
            <a:avLst/>
          </a:prstGeom>
        </p:spPr>
      </p:pic>
      <p:pic>
        <p:nvPicPr>
          <p:cNvPr id="17" name="Picture 16">
            <a:extLst>
              <a:ext uri="{FF2B5EF4-FFF2-40B4-BE49-F238E27FC236}">
                <a16:creationId xmlns:a16="http://schemas.microsoft.com/office/drawing/2014/main" id="{BE429209-1D6E-AF41-9206-AB07C4C45B86}"/>
              </a:ext>
            </a:extLst>
          </p:cNvPr>
          <p:cNvPicPr>
            <a:picLocks noChangeAspect="1"/>
          </p:cNvPicPr>
          <p:nvPr/>
        </p:nvPicPr>
        <p:blipFill rotWithShape="1">
          <a:blip r:embed="rId6"/>
          <a:srcRect l="10051" r="60854" b="31824"/>
          <a:stretch/>
        </p:blipFill>
        <p:spPr>
          <a:xfrm>
            <a:off x="4305685" y="2705552"/>
            <a:ext cx="366501" cy="36340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1910" y="946283"/>
            <a:ext cx="722416" cy="182865"/>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624" y="2673700"/>
            <a:ext cx="866431" cy="219320"/>
          </a:xfrm>
          <a:prstGeom prst="rect">
            <a:avLst/>
          </a:prstGeom>
        </p:spPr>
      </p:pic>
      <p:sp>
        <p:nvSpPr>
          <p:cNvPr id="11" name="Oval 10"/>
          <p:cNvSpPr/>
          <p:nvPr/>
        </p:nvSpPr>
        <p:spPr>
          <a:xfrm>
            <a:off x="6961528" y="1820628"/>
            <a:ext cx="1811949" cy="1776512"/>
          </a:xfrm>
          <a:prstGeom prst="ellipse">
            <a:avLst/>
          </a:prstGeom>
          <a:ln>
            <a:solidFill>
              <a:srgbClr val="13677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Stockwell Street Library</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998" y="1992355"/>
            <a:ext cx="722416" cy="182865"/>
          </a:xfrm>
          <a:prstGeom prst="rect">
            <a:avLst/>
          </a:prstGeom>
        </p:spPr>
      </p:pic>
      <p:pic>
        <p:nvPicPr>
          <p:cNvPr id="21" name="Picture 20">
            <a:extLst>
              <a:ext uri="{FF2B5EF4-FFF2-40B4-BE49-F238E27FC236}">
                <a16:creationId xmlns:a16="http://schemas.microsoft.com/office/drawing/2014/main" id="{BE429209-1D6E-AF41-9206-AB07C4C45B86}"/>
              </a:ext>
            </a:extLst>
          </p:cNvPr>
          <p:cNvPicPr>
            <a:picLocks noChangeAspect="1"/>
          </p:cNvPicPr>
          <p:nvPr/>
        </p:nvPicPr>
        <p:blipFill rotWithShape="1">
          <a:blip r:embed="rId6"/>
          <a:srcRect l="10051" r="60854" b="31824"/>
          <a:stretch/>
        </p:blipFill>
        <p:spPr>
          <a:xfrm>
            <a:off x="6742685" y="1813879"/>
            <a:ext cx="366501" cy="363408"/>
          </a:xfrm>
          <a:prstGeom prst="rect">
            <a:avLst/>
          </a:prstGeom>
        </p:spPr>
      </p:pic>
      <p:pic>
        <p:nvPicPr>
          <p:cNvPr id="22" name="Picture 21">
            <a:extLst>
              <a:ext uri="{FF2B5EF4-FFF2-40B4-BE49-F238E27FC236}">
                <a16:creationId xmlns:a16="http://schemas.microsoft.com/office/drawing/2014/main" id="{BE429209-1D6E-AF41-9206-AB07C4C45B86}"/>
              </a:ext>
            </a:extLst>
          </p:cNvPr>
          <p:cNvPicPr>
            <a:picLocks noChangeAspect="1"/>
          </p:cNvPicPr>
          <p:nvPr/>
        </p:nvPicPr>
        <p:blipFill rotWithShape="1">
          <a:blip r:embed="rId6"/>
          <a:srcRect l="10051" r="60854" b="31824"/>
          <a:stretch/>
        </p:blipFill>
        <p:spPr>
          <a:xfrm>
            <a:off x="7753616" y="3079084"/>
            <a:ext cx="366501" cy="363408"/>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3204" y="922519"/>
            <a:ext cx="681515" cy="459838"/>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005" y="1813879"/>
            <a:ext cx="681515" cy="459838"/>
          </a:xfrm>
          <a:prstGeom prst="rect">
            <a:avLst/>
          </a:prstGeom>
        </p:spPr>
      </p:pic>
      <p:pic>
        <p:nvPicPr>
          <p:cNvPr id="25" name="Picture 24"/>
          <p:cNvPicPr>
            <a:picLocks noChangeAspect="1"/>
          </p:cNvPicPr>
          <p:nvPr/>
        </p:nvPicPr>
        <p:blipFill>
          <a:blip r:embed="rId9"/>
          <a:stretch>
            <a:fillRect/>
          </a:stretch>
        </p:blipFill>
        <p:spPr>
          <a:xfrm>
            <a:off x="2796995" y="4204539"/>
            <a:ext cx="808740" cy="254473"/>
          </a:xfrm>
          <a:prstGeom prst="rect">
            <a:avLst/>
          </a:prstGeom>
        </p:spPr>
      </p:pic>
      <p:pic>
        <p:nvPicPr>
          <p:cNvPr id="27" name="Picture 26"/>
          <p:cNvPicPr>
            <a:picLocks noChangeAspect="1"/>
          </p:cNvPicPr>
          <p:nvPr/>
        </p:nvPicPr>
        <p:blipFill>
          <a:blip r:embed="rId9"/>
          <a:stretch>
            <a:fillRect/>
          </a:stretch>
        </p:blipFill>
        <p:spPr>
          <a:xfrm>
            <a:off x="3958488" y="4717612"/>
            <a:ext cx="808740" cy="254473"/>
          </a:xfrm>
          <a:prstGeom prst="rect">
            <a:avLst/>
          </a:prstGeom>
        </p:spPr>
      </p:pic>
      <p:pic>
        <p:nvPicPr>
          <p:cNvPr id="29" name="Picture 28"/>
          <p:cNvPicPr>
            <a:picLocks noChangeAspect="1"/>
          </p:cNvPicPr>
          <p:nvPr/>
        </p:nvPicPr>
        <p:blipFill>
          <a:blip r:embed="rId9"/>
          <a:stretch>
            <a:fillRect/>
          </a:stretch>
        </p:blipFill>
        <p:spPr>
          <a:xfrm>
            <a:off x="5172286" y="4439790"/>
            <a:ext cx="808740" cy="254473"/>
          </a:xfrm>
          <a:prstGeom prst="rect">
            <a:avLst/>
          </a:prstGeom>
        </p:spPr>
      </p:pic>
      <p:sp>
        <p:nvSpPr>
          <p:cNvPr id="90" name="Curved Up Arrow 89"/>
          <p:cNvSpPr/>
          <p:nvPr/>
        </p:nvSpPr>
        <p:spPr>
          <a:xfrm>
            <a:off x="5464274" y="2575561"/>
            <a:ext cx="1185814" cy="504056"/>
          </a:xfrm>
          <a:prstGeom prst="curvedUpArrow">
            <a:avLst/>
          </a:prstGeom>
          <a:solidFill>
            <a:srgbClr val="1367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1" name="Curved Down Arrow 90"/>
          <p:cNvSpPr/>
          <p:nvPr/>
        </p:nvSpPr>
        <p:spPr>
          <a:xfrm flipH="1">
            <a:off x="5401031" y="2019873"/>
            <a:ext cx="1218321" cy="498480"/>
          </a:xfrm>
          <a:prstGeom prst="curvedDownArrow">
            <a:avLst/>
          </a:prstGeom>
          <a:solidFill>
            <a:srgbClr val="1367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2" name="Curved Up Arrow 91"/>
          <p:cNvSpPr/>
          <p:nvPr/>
        </p:nvSpPr>
        <p:spPr>
          <a:xfrm>
            <a:off x="3897469" y="3879466"/>
            <a:ext cx="1185814" cy="504056"/>
          </a:xfrm>
          <a:prstGeom prst="curvedUpArrow">
            <a:avLst/>
          </a:prstGeom>
          <a:solidFill>
            <a:srgbClr val="1367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3" name="Curved Down Arrow 92"/>
          <p:cNvSpPr/>
          <p:nvPr/>
        </p:nvSpPr>
        <p:spPr>
          <a:xfrm flipH="1">
            <a:off x="3834226" y="3323778"/>
            <a:ext cx="1218321" cy="498480"/>
          </a:xfrm>
          <a:prstGeom prst="curvedDownArrow">
            <a:avLst/>
          </a:prstGeom>
          <a:solidFill>
            <a:srgbClr val="1367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4" name="Curved Up Arrow 93"/>
          <p:cNvSpPr/>
          <p:nvPr/>
        </p:nvSpPr>
        <p:spPr>
          <a:xfrm>
            <a:off x="2375502" y="2606655"/>
            <a:ext cx="1185814" cy="504056"/>
          </a:xfrm>
          <a:prstGeom prst="curvedUpArrow">
            <a:avLst/>
          </a:prstGeom>
          <a:solidFill>
            <a:srgbClr val="1367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5" name="Curved Down Arrow 94"/>
          <p:cNvSpPr/>
          <p:nvPr/>
        </p:nvSpPr>
        <p:spPr>
          <a:xfrm flipH="1">
            <a:off x="2312259" y="2050967"/>
            <a:ext cx="1218321" cy="498480"/>
          </a:xfrm>
          <a:prstGeom prst="curvedDownArrow">
            <a:avLst/>
          </a:prstGeom>
          <a:solidFill>
            <a:srgbClr val="1367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91538876"/>
      </p:ext>
    </p:extLst>
  </p:cSld>
  <p:clrMapOvr>
    <a:masterClrMapping/>
  </p:clrMapOvr>
  <p:transition spd="slow" advClick="0" advTm="20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Drill Hall Background</a:t>
            </a: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pic>
        <p:nvPicPr>
          <p:cNvPr id="8" name="Picture 7"/>
          <p:cNvPicPr>
            <a:picLocks noChangeAspect="1"/>
          </p:cNvPicPr>
          <p:nvPr/>
        </p:nvPicPr>
        <p:blipFill>
          <a:blip r:embed="rId5"/>
          <a:stretch>
            <a:fillRect/>
          </a:stretch>
        </p:blipFill>
        <p:spPr>
          <a:xfrm>
            <a:off x="1057734" y="5533061"/>
            <a:ext cx="1613378" cy="50765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2508" y="5464499"/>
            <a:ext cx="2655924" cy="672295"/>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5549828" y="5301208"/>
            <a:ext cx="1537331" cy="1037280"/>
          </a:xfrm>
          <a:prstGeom prst="rect">
            <a:avLst/>
          </a:prstGeom>
          <a:solidFill>
            <a:srgbClr val="EFEFEF"/>
          </a:solidFill>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243" y="1167209"/>
            <a:ext cx="7237570" cy="4028841"/>
          </a:xfrm>
          <a:prstGeom prst="rect">
            <a:avLst/>
          </a:prstGeom>
        </p:spPr>
      </p:pic>
    </p:spTree>
  </p:cSld>
  <p:clrMapOvr>
    <a:masterClrMapping/>
  </p:clrMapOvr>
  <p:transition spd="slow" advClick="0" advTm="20000">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3677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solidFill>
                  <a:schemeClr val="bg1"/>
                </a:solidFill>
              </a:rPr>
              <a:t>Come and talk to us for more information</a:t>
            </a:r>
            <a:endParaRPr lang="en-US" sz="4800" dirty="0">
              <a:solidFill>
                <a:schemeClr val="bg1"/>
              </a:solidFill>
            </a:endParaRPr>
          </a:p>
        </p:txBody>
      </p:sp>
      <p:sp>
        <p:nvSpPr>
          <p:cNvPr id="3" name="Subtitle 2"/>
          <p:cNvSpPr>
            <a:spLocks noGrp="1"/>
          </p:cNvSpPr>
          <p:nvPr>
            <p:ph type="subTitle" idx="1"/>
          </p:nvPr>
        </p:nvSpPr>
        <p:spPr>
          <a:xfrm>
            <a:off x="304800" y="3886200"/>
            <a:ext cx="8534400" cy="1487016"/>
          </a:xfrm>
        </p:spPr>
        <p:txBody>
          <a:bodyPr>
            <a:normAutofit/>
          </a:bodyPr>
          <a:lstStyle/>
          <a:p>
            <a:r>
              <a:rPr lang="en-US" sz="2400" dirty="0">
                <a:solidFill>
                  <a:srgbClr val="FFDF50"/>
                </a:solidFill>
                <a:latin typeface="Lato" panose="020F0502020204030203" pitchFamily="34" charset="0"/>
              </a:rPr>
              <a:t>Martina Brooks  - M.Brooks@Greenwich.ac.uk</a:t>
            </a:r>
          </a:p>
          <a:p>
            <a:r>
              <a:rPr lang="en-US" sz="2400" dirty="0">
                <a:solidFill>
                  <a:srgbClr val="FFDF50"/>
                </a:solidFill>
                <a:latin typeface="Lato" panose="020F0502020204030203" pitchFamily="34" charset="0"/>
              </a:rPr>
              <a:t> Rachel Ashtari – R.Ashtari@Greenwich.ac.uk</a:t>
            </a:r>
          </a:p>
        </p:txBody>
      </p:sp>
      <p:pic>
        <p:nvPicPr>
          <p:cNvPr id="15" name="Picture 14" descr="KENT_RGB_trans_white_sm.png"/>
          <p:cNvPicPr>
            <a:picLocks noChangeAspect="1"/>
          </p:cNvPicPr>
          <p:nvPr/>
        </p:nvPicPr>
        <p:blipFill>
          <a:blip r:embed="rId3"/>
          <a:stretch>
            <a:fillRect/>
          </a:stretch>
        </p:blipFill>
        <p:spPr>
          <a:xfrm>
            <a:off x="4283969" y="6029635"/>
            <a:ext cx="1087488" cy="619455"/>
          </a:xfrm>
          <a:prstGeom prst="rect">
            <a:avLst/>
          </a:prstGeom>
        </p:spPr>
      </p:pic>
      <p:pic>
        <p:nvPicPr>
          <p:cNvPr id="17" name="Picture 16" descr="CCCU_white_sm.png"/>
          <p:cNvPicPr>
            <a:picLocks noChangeAspect="1"/>
          </p:cNvPicPr>
          <p:nvPr/>
        </p:nvPicPr>
        <p:blipFill>
          <a:blip r:embed="rId4"/>
          <a:stretch>
            <a:fillRect/>
          </a:stretch>
        </p:blipFill>
        <p:spPr>
          <a:xfrm>
            <a:off x="244466" y="6012134"/>
            <a:ext cx="1654413" cy="681229"/>
          </a:xfrm>
          <a:prstGeom prst="rect">
            <a:avLst/>
          </a:prstGeom>
        </p:spPr>
      </p:pic>
      <p:pic>
        <p:nvPicPr>
          <p:cNvPr id="4" name="Picture 3"/>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372200" y="245597"/>
            <a:ext cx="2595412" cy="808047"/>
          </a:xfrm>
          <a:prstGeom prst="rect">
            <a:avLst/>
          </a:prstGeom>
        </p:spPr>
      </p:pic>
      <p:pic>
        <p:nvPicPr>
          <p:cNvPr id="11" name="Picture 10" descr="DHL_Exterior Sketch Transparant_PNG.png"/>
          <p:cNvPicPr>
            <a:picLocks noChangeAspect="1"/>
          </p:cNvPicPr>
          <p:nvPr/>
        </p:nvPicPr>
        <p:blipFill>
          <a:blip r:embed="rId6"/>
          <a:stretch>
            <a:fillRect/>
          </a:stretch>
        </p:blipFill>
        <p:spPr>
          <a:xfrm>
            <a:off x="6228971" y="5747255"/>
            <a:ext cx="2880320" cy="101531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1278" y="6151487"/>
            <a:ext cx="1991284" cy="504056"/>
          </a:xfrm>
          <a:prstGeom prst="rect">
            <a:avLst/>
          </a:prstGeom>
        </p:spPr>
      </p:pic>
    </p:spTree>
    <p:extLst>
      <p:ext uri="{BB962C8B-B14F-4D97-AF65-F5344CB8AC3E}">
        <p14:creationId xmlns:p14="http://schemas.microsoft.com/office/powerpoint/2010/main" val="265964199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5"/>
          <p:cNvSpPr>
            <a:spLocks noGrp="1" noChangeArrowheads="1"/>
          </p:cNvSpPr>
          <p:nvPr>
            <p:ph type="ctrTitle" idx="4294967295"/>
          </p:nvPr>
        </p:nvSpPr>
        <p:spPr>
          <a:xfrm>
            <a:off x="1620094" y="2132856"/>
            <a:ext cx="6048672" cy="1368152"/>
          </a:xfrm>
        </p:spPr>
        <p:txBody>
          <a:bodyPr/>
          <a:lstStyle/>
          <a:p>
            <a:pPr eaLnBrk="1" hangingPunct="1">
              <a:defRPr/>
            </a:pPr>
            <a:r>
              <a:rPr lang="en-US" sz="4800" b="1" dirty="0">
                <a:cs typeface="+mj-cs"/>
              </a:rPr>
              <a:t>What about us?</a:t>
            </a:r>
            <a:br>
              <a:rPr lang="en-US" sz="4800" dirty="0">
                <a:cs typeface="+mj-cs"/>
              </a:rPr>
            </a:br>
            <a:r>
              <a:rPr lang="en-US" sz="4800" i="1" dirty="0">
                <a:cs typeface="+mj-cs"/>
              </a:rPr>
              <a:t>UX = Staff 2</a:t>
            </a:r>
          </a:p>
        </p:txBody>
      </p:sp>
      <p:sp>
        <p:nvSpPr>
          <p:cNvPr id="71686" name="Rectangle 6"/>
          <p:cNvSpPr>
            <a:spLocks noGrp="1" noChangeArrowheads="1"/>
          </p:cNvSpPr>
          <p:nvPr>
            <p:ph type="subTitle" idx="4294967295"/>
          </p:nvPr>
        </p:nvSpPr>
        <p:spPr>
          <a:xfrm>
            <a:off x="899592" y="4077072"/>
            <a:ext cx="7272808" cy="1224136"/>
          </a:xfrm>
        </p:spPr>
        <p:txBody>
          <a:bodyPr/>
          <a:lstStyle/>
          <a:p>
            <a:pPr marL="0" indent="0" eaLnBrk="1" hangingPunct="1">
              <a:buNone/>
              <a:defRPr/>
            </a:pPr>
            <a:r>
              <a:rPr lang="en-US" b="1" i="1" dirty="0">
                <a:cs typeface="+mn-cs"/>
              </a:rPr>
              <a:t>Regina Everitt</a:t>
            </a:r>
            <a:br>
              <a:rPr lang="en-US" i="1" dirty="0">
                <a:cs typeface="+mn-cs"/>
              </a:rPr>
            </a:br>
            <a:r>
              <a:rPr lang="en-US" i="1" dirty="0">
                <a:cs typeface="+mn-cs"/>
              </a:rPr>
              <a:t>Interim Director, Library and Learning  Resources</a:t>
            </a:r>
            <a:br>
              <a:rPr lang="en-US" i="1" dirty="0">
                <a:cs typeface="+mn-cs"/>
              </a:rPr>
            </a:br>
            <a:r>
              <a:rPr lang="en-US" i="1" dirty="0">
                <a:cs typeface="+mn-cs"/>
              </a:rPr>
              <a:t>SOAS University of London </a:t>
            </a:r>
            <a:br>
              <a:rPr lang="en-US" i="1" dirty="0">
                <a:cs typeface="+mn-cs"/>
              </a:rPr>
            </a:br>
            <a:r>
              <a:rPr lang="en-US" i="1" dirty="0">
                <a:cs typeface="+mn-cs"/>
              </a:rPr>
              <a:t>www.soas.ac.uk/library</a:t>
            </a:r>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676" y="2496215"/>
            <a:ext cx="2592214" cy="426294"/>
          </a:xfrm>
        </p:spPr>
        <p:txBody>
          <a:bodyPr/>
          <a:lstStyle/>
          <a:p>
            <a:r>
              <a:rPr lang="en-GB" b="1" dirty="0">
                <a:solidFill>
                  <a:srgbClr val="006699"/>
                </a:solidFill>
              </a:rPr>
              <a:t>Library staff</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22</a:t>
            </a:fld>
            <a:endParaRPr lang="en-US" dirty="0">
              <a:solidFill>
                <a:srgbClr val="69696C"/>
              </a:solidFill>
            </a:endParaRPr>
          </a:p>
        </p:txBody>
      </p:sp>
      <p:sp>
        <p:nvSpPr>
          <p:cNvPr id="5" name="Title 1"/>
          <p:cNvSpPr txBox="1">
            <a:spLocks/>
          </p:cNvSpPr>
          <p:nvPr/>
        </p:nvSpPr>
        <p:spPr bwMode="gray">
          <a:xfrm>
            <a:off x="5365602" y="2203271"/>
            <a:ext cx="3024336" cy="4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SOAS students</a:t>
            </a:r>
          </a:p>
        </p:txBody>
      </p:sp>
      <p:sp>
        <p:nvSpPr>
          <p:cNvPr id="6" name="Title 1"/>
          <p:cNvSpPr txBox="1">
            <a:spLocks/>
          </p:cNvSpPr>
          <p:nvPr/>
        </p:nvSpPr>
        <p:spPr bwMode="gray">
          <a:xfrm>
            <a:off x="467544" y="1648610"/>
            <a:ext cx="4176464" cy="4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SOAS academic staff</a:t>
            </a:r>
          </a:p>
        </p:txBody>
      </p:sp>
      <p:sp>
        <p:nvSpPr>
          <p:cNvPr id="7" name="Title 1"/>
          <p:cNvSpPr txBox="1">
            <a:spLocks/>
          </p:cNvSpPr>
          <p:nvPr/>
        </p:nvSpPr>
        <p:spPr bwMode="gray">
          <a:xfrm>
            <a:off x="5365602" y="4391553"/>
            <a:ext cx="3312368" cy="94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Professional Services staff</a:t>
            </a:r>
          </a:p>
        </p:txBody>
      </p:sp>
      <p:sp>
        <p:nvSpPr>
          <p:cNvPr id="8" name="Title 1"/>
          <p:cNvSpPr txBox="1">
            <a:spLocks/>
          </p:cNvSpPr>
          <p:nvPr/>
        </p:nvSpPr>
        <p:spPr bwMode="gray">
          <a:xfrm>
            <a:off x="1187624" y="4941168"/>
            <a:ext cx="2592214" cy="4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researchers</a:t>
            </a:r>
          </a:p>
        </p:txBody>
      </p:sp>
      <p:sp>
        <p:nvSpPr>
          <p:cNvPr id="9" name="Title 1"/>
          <p:cNvSpPr txBox="1">
            <a:spLocks/>
          </p:cNvSpPr>
          <p:nvPr/>
        </p:nvSpPr>
        <p:spPr bwMode="gray">
          <a:xfrm>
            <a:off x="6102524" y="3112748"/>
            <a:ext cx="2592214" cy="4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public</a:t>
            </a:r>
          </a:p>
        </p:txBody>
      </p:sp>
      <p:sp>
        <p:nvSpPr>
          <p:cNvPr id="10" name="Title 1"/>
          <p:cNvSpPr txBox="1">
            <a:spLocks/>
          </p:cNvSpPr>
          <p:nvPr/>
        </p:nvSpPr>
        <p:spPr bwMode="gray">
          <a:xfrm>
            <a:off x="2481676" y="3391668"/>
            <a:ext cx="3415200" cy="4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corporate users</a:t>
            </a:r>
          </a:p>
        </p:txBody>
      </p:sp>
      <p:sp>
        <p:nvSpPr>
          <p:cNvPr id="11" name="Title 1"/>
          <p:cNvSpPr txBox="1">
            <a:spLocks/>
          </p:cNvSpPr>
          <p:nvPr/>
        </p:nvSpPr>
        <p:spPr bwMode="gray">
          <a:xfrm>
            <a:off x="2555776" y="4178406"/>
            <a:ext cx="2592214" cy="4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exec leaders</a:t>
            </a:r>
          </a:p>
        </p:txBody>
      </p:sp>
      <p:sp>
        <p:nvSpPr>
          <p:cNvPr id="12" name="Title 1"/>
          <p:cNvSpPr txBox="1">
            <a:spLocks/>
          </p:cNvSpPr>
          <p:nvPr/>
        </p:nvSpPr>
        <p:spPr bwMode="gray">
          <a:xfrm>
            <a:off x="306223" y="3770115"/>
            <a:ext cx="2592214" cy="4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External students</a:t>
            </a:r>
          </a:p>
          <a:p>
            <a:pPr defTabSz="914400"/>
            <a:endParaRPr lang="en-GB" kern="0" dirty="0"/>
          </a:p>
        </p:txBody>
      </p:sp>
      <p:sp>
        <p:nvSpPr>
          <p:cNvPr id="13" name="Title 1"/>
          <p:cNvSpPr txBox="1">
            <a:spLocks/>
          </p:cNvSpPr>
          <p:nvPr/>
        </p:nvSpPr>
        <p:spPr bwMode="gray">
          <a:xfrm>
            <a:off x="827584" y="2966638"/>
            <a:ext cx="2592214" cy="4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100">
                <a:solidFill>
                  <a:srgbClr val="69696C"/>
                </a:solidFill>
                <a:latin typeface="+mj-lt"/>
                <a:ea typeface="+mj-ea"/>
                <a:cs typeface="ＭＳ Ｐゴシック" charset="0"/>
              </a:defRPr>
            </a:lvl1pPr>
            <a:lvl2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2pPr>
            <a:lvl3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3pPr>
            <a:lvl4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4pPr>
            <a:lvl5pPr algn="l" rtl="0" eaLnBrk="1" fontAlgn="base" hangingPunct="1">
              <a:spcBef>
                <a:spcPct val="0"/>
              </a:spcBef>
              <a:spcAft>
                <a:spcPct val="0"/>
              </a:spcAft>
              <a:defRPr sz="3100">
                <a:solidFill>
                  <a:srgbClr val="69696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100">
                <a:solidFill>
                  <a:srgbClr val="69696C"/>
                </a:solidFill>
                <a:latin typeface="Arial" charset="0"/>
                <a:ea typeface="ＭＳ Ｐゴシック" charset="0"/>
              </a:defRPr>
            </a:lvl6pPr>
            <a:lvl7pPr marL="914400" algn="l" rtl="0" eaLnBrk="1" fontAlgn="base" hangingPunct="1">
              <a:spcBef>
                <a:spcPct val="0"/>
              </a:spcBef>
              <a:spcAft>
                <a:spcPct val="0"/>
              </a:spcAft>
              <a:defRPr sz="3100">
                <a:solidFill>
                  <a:srgbClr val="69696C"/>
                </a:solidFill>
                <a:latin typeface="Arial" charset="0"/>
                <a:ea typeface="ＭＳ Ｐゴシック" charset="0"/>
              </a:defRPr>
            </a:lvl7pPr>
            <a:lvl8pPr marL="1371600" algn="l" rtl="0" eaLnBrk="1" fontAlgn="base" hangingPunct="1">
              <a:spcBef>
                <a:spcPct val="0"/>
              </a:spcBef>
              <a:spcAft>
                <a:spcPct val="0"/>
              </a:spcAft>
              <a:defRPr sz="3100">
                <a:solidFill>
                  <a:srgbClr val="69696C"/>
                </a:solidFill>
                <a:latin typeface="Arial" charset="0"/>
                <a:ea typeface="ＭＳ Ｐゴシック" charset="0"/>
              </a:defRPr>
            </a:lvl8pPr>
            <a:lvl9pPr marL="1828800" algn="l" rtl="0" eaLnBrk="1" fontAlgn="base" hangingPunct="1">
              <a:spcBef>
                <a:spcPct val="0"/>
              </a:spcBef>
              <a:spcAft>
                <a:spcPct val="0"/>
              </a:spcAft>
              <a:defRPr sz="3100">
                <a:solidFill>
                  <a:srgbClr val="69696C"/>
                </a:solidFill>
                <a:latin typeface="Arial" charset="0"/>
                <a:ea typeface="ＭＳ Ｐゴシック" charset="0"/>
              </a:defRPr>
            </a:lvl9pPr>
          </a:lstStyle>
          <a:p>
            <a:pPr defTabSz="914400"/>
            <a:r>
              <a:rPr lang="en-GB" kern="0" dirty="0"/>
              <a:t>partners</a:t>
            </a:r>
          </a:p>
        </p:txBody>
      </p:sp>
    </p:spTree>
    <p:extLst>
      <p:ext uri="{BB962C8B-B14F-4D97-AF65-F5344CB8AC3E}">
        <p14:creationId xmlns:p14="http://schemas.microsoft.com/office/powerpoint/2010/main" val="2312946208"/>
      </p:ext>
    </p:extLst>
  </p:cSld>
  <p:clrMapOvr>
    <a:masterClrMapping/>
  </p:clrMapOvr>
  <p:transition spd="slow" advClick="0" advTm="20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EA432AEE-79A6-5640-B130-73EF14602620}" type="slidenum">
              <a:rPr lang="en-US">
                <a:solidFill>
                  <a:srgbClr val="69696C"/>
                </a:solidFill>
              </a:rPr>
              <a:pPr>
                <a:defRPr/>
              </a:pPr>
              <a:t>23</a:t>
            </a:fld>
            <a:endParaRPr lang="en-US" dirty="0">
              <a:solidFill>
                <a:srgbClr val="69696C"/>
              </a:solidFill>
            </a:endParaRPr>
          </a:p>
        </p:txBody>
      </p:sp>
      <p:sp>
        <p:nvSpPr>
          <p:cNvPr id="4098" name="Rectangle 2"/>
          <p:cNvSpPr>
            <a:spLocks noGrp="1" noChangeArrowheads="1"/>
          </p:cNvSpPr>
          <p:nvPr>
            <p:ph type="title"/>
          </p:nvPr>
        </p:nvSpPr>
        <p:spPr>
          <a:xfrm>
            <a:off x="395536" y="1268760"/>
            <a:ext cx="8026400" cy="539750"/>
          </a:xfrm>
        </p:spPr>
        <p:txBody>
          <a:bodyPr/>
          <a:lstStyle/>
          <a:p>
            <a:pPr eaLnBrk="1" hangingPunct="1">
              <a:defRPr/>
            </a:pPr>
            <a:r>
              <a:rPr lang="en-US" b="1" dirty="0">
                <a:cs typeface="+mj-cs"/>
              </a:rPr>
              <a:t>SOAS at a glance</a:t>
            </a:r>
          </a:p>
        </p:txBody>
      </p:sp>
      <p:sp>
        <p:nvSpPr>
          <p:cNvPr id="4099" name="Rectangle 3"/>
          <p:cNvSpPr>
            <a:spLocks noGrp="1" noChangeArrowheads="1"/>
          </p:cNvSpPr>
          <p:nvPr>
            <p:ph type="body" idx="1"/>
          </p:nvPr>
        </p:nvSpPr>
        <p:spPr>
          <a:xfrm>
            <a:off x="373113" y="2099345"/>
            <a:ext cx="3917950" cy="4032448"/>
          </a:xfrm>
        </p:spPr>
        <p:txBody>
          <a:bodyPr/>
          <a:lstStyle/>
          <a:p>
            <a:pPr eaLnBrk="1" hangingPunct="1">
              <a:defRPr/>
            </a:pPr>
            <a:r>
              <a:rPr lang="en-US" sz="1600" dirty="0">
                <a:cs typeface="+mn-cs"/>
              </a:rPr>
              <a:t>SOAS has over 100 graduate programmes</a:t>
            </a:r>
          </a:p>
          <a:p>
            <a:pPr eaLnBrk="1" hangingPunct="1">
              <a:defRPr/>
            </a:pPr>
            <a:r>
              <a:rPr lang="en-US" sz="1600" dirty="0">
                <a:cs typeface="+mn-cs"/>
              </a:rPr>
              <a:t>SOAS offers an unparalleled range of non-European Languages</a:t>
            </a:r>
          </a:p>
          <a:p>
            <a:pPr eaLnBrk="1" hangingPunct="1">
              <a:defRPr/>
            </a:pPr>
            <a:r>
              <a:rPr lang="en-US" sz="1600" dirty="0">
                <a:cs typeface="+mn-cs"/>
              </a:rPr>
              <a:t>More than 400 degrees combinations are taught here</a:t>
            </a:r>
          </a:p>
          <a:p>
            <a:pPr eaLnBrk="1" hangingPunct="1">
              <a:defRPr/>
            </a:pPr>
            <a:r>
              <a:rPr lang="en-US" sz="1600" dirty="0">
                <a:cs typeface="+mn-cs"/>
              </a:rPr>
              <a:t>50% of our students are from outside the UK</a:t>
            </a:r>
          </a:p>
          <a:p>
            <a:pPr eaLnBrk="1" hangingPunct="1">
              <a:defRPr/>
            </a:pPr>
            <a:r>
              <a:rPr lang="en-US" sz="1600" dirty="0">
                <a:cs typeface="+mn-cs"/>
              </a:rPr>
              <a:t>SOAS has the largest concentration of specialist staff at any university in the world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502" y="2099345"/>
            <a:ext cx="4578994" cy="3672408"/>
          </a:xfrm>
          <a:prstGeom prst="rect">
            <a:avLst/>
          </a:prstGeom>
        </p:spPr>
      </p:pic>
      <p:sp>
        <p:nvSpPr>
          <p:cNvPr id="3" name="TextBox 2"/>
          <p:cNvSpPr txBox="1"/>
          <p:nvPr/>
        </p:nvSpPr>
        <p:spPr>
          <a:xfrm>
            <a:off x="4408736" y="5885572"/>
            <a:ext cx="1800200" cy="246221"/>
          </a:xfrm>
          <a:prstGeom prst="rect">
            <a:avLst/>
          </a:prstGeom>
          <a:noFill/>
        </p:spPr>
        <p:txBody>
          <a:bodyPr wrap="square" rtlCol="0">
            <a:spAutoFit/>
          </a:bodyPr>
          <a:lstStyle/>
          <a:p>
            <a:pPr defTabSz="914400" fontAlgn="base">
              <a:spcBef>
                <a:spcPct val="0"/>
              </a:spcBef>
              <a:spcAft>
                <a:spcPct val="0"/>
              </a:spcAft>
            </a:pPr>
            <a:r>
              <a:rPr lang="en-US" sz="1000" i="1" dirty="0">
                <a:solidFill>
                  <a:srgbClr val="69696C"/>
                </a:solidFill>
              </a:rPr>
              <a:t>Photo: G. Ratcliffe</a:t>
            </a:r>
          </a:p>
        </p:txBody>
      </p:sp>
    </p:spTree>
  </p:cSld>
  <p:clrMapOvr>
    <a:masterClrMapping/>
  </p:clrMapOvr>
  <p:transition spd="slow" advClick="0" advTm="20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1" y="1484784"/>
            <a:ext cx="4392414" cy="719137"/>
          </a:xfrm>
        </p:spPr>
        <p:txBody>
          <a:bodyPr/>
          <a:lstStyle/>
          <a:p>
            <a:r>
              <a:rPr lang="en-GB" sz="3200" b="1" dirty="0"/>
              <a:t>SOAS Library</a:t>
            </a:r>
            <a:endParaRPr lang="en-GB" sz="3200" dirty="0"/>
          </a:p>
        </p:txBody>
      </p:sp>
      <p:sp>
        <p:nvSpPr>
          <p:cNvPr id="3" name="Text Placeholder 2"/>
          <p:cNvSpPr>
            <a:spLocks noGrp="1"/>
          </p:cNvSpPr>
          <p:nvPr>
            <p:ph type="body" sz="half" idx="1"/>
          </p:nvPr>
        </p:nvSpPr>
        <p:spPr/>
        <p:txBody>
          <a:bodyPr/>
          <a:lstStyle/>
          <a:p>
            <a:pPr eaLnBrk="1" hangingPunct="1">
              <a:buFont typeface="Arial" pitchFamily="34" charset="0"/>
              <a:buChar char="•"/>
              <a:defRPr/>
            </a:pPr>
            <a:r>
              <a:rPr lang="en-GB" sz="1800" dirty="0"/>
              <a:t>One of five National Research Libraries</a:t>
            </a:r>
            <a:br>
              <a:rPr lang="en-GB" sz="1800" dirty="0"/>
            </a:br>
            <a:endParaRPr lang="en-GB" sz="1800" dirty="0"/>
          </a:p>
          <a:p>
            <a:pPr eaLnBrk="1" hangingPunct="1">
              <a:buFont typeface="Arial" pitchFamily="34" charset="0"/>
              <a:buChar char="•"/>
              <a:defRPr/>
            </a:pPr>
            <a:r>
              <a:rPr lang="en-GB" sz="1800" dirty="0"/>
              <a:t>Over 1.3 million items, 35,000 e-journals and 100 databases</a:t>
            </a:r>
            <a:br>
              <a:rPr lang="en-GB" sz="1800" dirty="0"/>
            </a:br>
            <a:endParaRPr lang="en-GB" sz="1800" dirty="0"/>
          </a:p>
          <a:p>
            <a:pPr eaLnBrk="1" hangingPunct="1">
              <a:buFont typeface="Arial" pitchFamily="34" charset="0"/>
              <a:buChar char="•"/>
              <a:defRPr/>
            </a:pPr>
            <a:r>
              <a:rPr lang="en-GB" sz="1800" dirty="0"/>
              <a:t>Stock is arranged by region, with several non-regional collections (e.g. Law, Art, journals and Humanities &amp; Social Sciences)</a:t>
            </a:r>
            <a:br>
              <a:rPr lang="en-GB" sz="1800" dirty="0"/>
            </a:br>
            <a:endParaRPr lang="en-GB" sz="1800" dirty="0"/>
          </a:p>
          <a:p>
            <a:pPr eaLnBrk="1" hangingPunct="1">
              <a:buFont typeface="Arial" pitchFamily="34" charset="0"/>
              <a:buChar char="•"/>
              <a:defRPr/>
            </a:pPr>
            <a:r>
              <a:rPr lang="en-GB" sz="1800" dirty="0"/>
              <a:t>Archives Collections</a:t>
            </a:r>
          </a:p>
          <a:p>
            <a:endParaRPr lang="en-GB" dirty="0"/>
          </a:p>
        </p:txBody>
      </p:sp>
      <p:sp>
        <p:nvSpPr>
          <p:cNvPr id="5" name="Slide Number Placeholder 4"/>
          <p:cNvSpPr>
            <a:spLocks noGrp="1"/>
          </p:cNvSpPr>
          <p:nvPr>
            <p:ph type="sldNum" sz="quarter" idx="12"/>
          </p:nvPr>
        </p:nvSpPr>
        <p:spPr/>
        <p:txBody>
          <a:bodyPr/>
          <a:lstStyle/>
          <a:p>
            <a:pPr>
              <a:defRPr/>
            </a:pPr>
            <a:fld id="{14DFD918-AF5B-124E-BC55-004ED7E9D58F}" type="slidenum">
              <a:rPr lang="en-US" smtClean="0">
                <a:solidFill>
                  <a:srgbClr val="69696C"/>
                </a:solidFill>
              </a:rPr>
              <a:pPr>
                <a:defRPr/>
              </a:pPr>
              <a:t>24</a:t>
            </a:fld>
            <a:endParaRPr lang="en-US" dirty="0">
              <a:solidFill>
                <a:srgbClr val="69696C"/>
              </a:solidFill>
            </a:endParaRPr>
          </a:p>
        </p:txBody>
      </p:sp>
      <p:pic>
        <p:nvPicPr>
          <p:cNvPr id="6" name="Picture 1"/>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91063" y="2533650"/>
            <a:ext cx="4089400" cy="341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624775" y="5993862"/>
            <a:ext cx="1218603" cy="246221"/>
          </a:xfrm>
          <a:prstGeom prst="rect">
            <a:avLst/>
          </a:prstGeom>
        </p:spPr>
        <p:txBody>
          <a:bodyPr wrap="none">
            <a:spAutoFit/>
          </a:bodyPr>
          <a:lstStyle/>
          <a:p>
            <a:pPr defTabSz="914400" fontAlgn="base">
              <a:spcBef>
                <a:spcPct val="0"/>
              </a:spcBef>
              <a:spcAft>
                <a:spcPct val="0"/>
              </a:spcAft>
            </a:pPr>
            <a:r>
              <a:rPr lang="en-US" sz="1000" i="1" dirty="0">
                <a:solidFill>
                  <a:srgbClr val="69696C"/>
                </a:solidFill>
              </a:rPr>
              <a:t>Photo: G. Ratcliffe</a:t>
            </a:r>
          </a:p>
        </p:txBody>
      </p:sp>
    </p:spTree>
    <p:extLst>
      <p:ext uri="{BB962C8B-B14F-4D97-AF65-F5344CB8AC3E}">
        <p14:creationId xmlns:p14="http://schemas.microsoft.com/office/powerpoint/2010/main" val="276012940"/>
      </p:ext>
    </p:extLst>
  </p:cSld>
  <p:clrMapOvr>
    <a:masterClrMapping/>
  </p:clrMapOvr>
  <p:transition spd="slow" advClick="0" advTm="2000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4DFD918-AF5B-124E-BC55-004ED7E9D58F}" type="slidenum">
              <a:rPr lang="en-US" smtClean="0">
                <a:solidFill>
                  <a:srgbClr val="69696C"/>
                </a:solidFill>
              </a:rPr>
              <a:pPr>
                <a:defRPr/>
              </a:pPr>
              <a:t>25</a:t>
            </a:fld>
            <a:endParaRPr lang="en-US" dirty="0">
              <a:solidFill>
                <a:srgbClr val="69696C"/>
              </a:solidFill>
            </a:endParaRPr>
          </a:p>
        </p:txBody>
      </p:sp>
      <p:sp>
        <p:nvSpPr>
          <p:cNvPr id="10" name="Title 1"/>
          <p:cNvSpPr>
            <a:spLocks noGrp="1"/>
          </p:cNvSpPr>
          <p:nvPr>
            <p:ph type="title"/>
          </p:nvPr>
        </p:nvSpPr>
        <p:spPr>
          <a:xfrm>
            <a:off x="416603" y="2708920"/>
            <a:ext cx="3651341" cy="1368152"/>
          </a:xfrm>
        </p:spPr>
        <p:txBody>
          <a:bodyPr/>
          <a:lstStyle/>
          <a:p>
            <a:r>
              <a:rPr lang="en-GB" sz="4000" b="1" dirty="0"/>
              <a:t>Innovative</a:t>
            </a:r>
            <a:br>
              <a:rPr lang="en-GB" sz="4000" b="1" dirty="0"/>
            </a:br>
            <a:r>
              <a:rPr lang="en-GB" sz="4000" b="1" i="1" dirty="0"/>
              <a:t>Millennium</a:t>
            </a:r>
            <a:endParaRPr lang="en-GB" sz="4000" dirty="0"/>
          </a:p>
        </p:txBody>
      </p:sp>
      <p:sp>
        <p:nvSpPr>
          <p:cNvPr id="11" name="Title 1"/>
          <p:cNvSpPr txBox="1">
            <a:spLocks/>
          </p:cNvSpPr>
          <p:nvPr/>
        </p:nvSpPr>
        <p:spPr bwMode="gray">
          <a:xfrm>
            <a:off x="5580112" y="2661902"/>
            <a:ext cx="316835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a:solidFill>
                  <a:srgbClr val="69696C"/>
                </a:solidFill>
                <a:latin typeface="+mj-lt"/>
                <a:ea typeface="+mj-ea"/>
                <a:cs typeface="ＭＳ Ｐゴシック" charset="0"/>
              </a:defRPr>
            </a:lvl1pPr>
            <a:lvl2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2pPr>
            <a:lvl3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3pPr>
            <a:lvl4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4pPr>
            <a:lvl5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5pPr>
            <a:lvl6pPr marL="457200" algn="l" rtl="0" fontAlgn="base">
              <a:spcBef>
                <a:spcPct val="0"/>
              </a:spcBef>
              <a:spcAft>
                <a:spcPct val="0"/>
              </a:spcAft>
              <a:defRPr sz="2200">
                <a:solidFill>
                  <a:srgbClr val="69696C"/>
                </a:solidFill>
                <a:latin typeface="Arial" charset="0"/>
                <a:ea typeface="ＭＳ Ｐゴシック" charset="0"/>
              </a:defRPr>
            </a:lvl6pPr>
            <a:lvl7pPr marL="914400" algn="l" rtl="0" fontAlgn="base">
              <a:spcBef>
                <a:spcPct val="0"/>
              </a:spcBef>
              <a:spcAft>
                <a:spcPct val="0"/>
              </a:spcAft>
              <a:defRPr sz="2200">
                <a:solidFill>
                  <a:srgbClr val="69696C"/>
                </a:solidFill>
                <a:latin typeface="Arial" charset="0"/>
                <a:ea typeface="ＭＳ Ｐゴシック" charset="0"/>
              </a:defRPr>
            </a:lvl7pPr>
            <a:lvl8pPr marL="1371600" algn="l" rtl="0" fontAlgn="base">
              <a:spcBef>
                <a:spcPct val="0"/>
              </a:spcBef>
              <a:spcAft>
                <a:spcPct val="0"/>
              </a:spcAft>
              <a:defRPr sz="2200">
                <a:solidFill>
                  <a:srgbClr val="69696C"/>
                </a:solidFill>
                <a:latin typeface="Arial" charset="0"/>
                <a:ea typeface="ＭＳ Ｐゴシック" charset="0"/>
              </a:defRPr>
            </a:lvl8pPr>
            <a:lvl9pPr marL="1828800" algn="l" rtl="0" fontAlgn="base">
              <a:spcBef>
                <a:spcPct val="0"/>
              </a:spcBef>
              <a:spcAft>
                <a:spcPct val="0"/>
              </a:spcAft>
              <a:defRPr sz="2200">
                <a:solidFill>
                  <a:srgbClr val="69696C"/>
                </a:solidFill>
                <a:latin typeface="Arial" charset="0"/>
                <a:ea typeface="ＭＳ Ｐゴシック" charset="0"/>
              </a:defRPr>
            </a:lvl9pPr>
          </a:lstStyle>
          <a:p>
            <a:pPr defTabSz="914400"/>
            <a:r>
              <a:rPr lang="en-GB" sz="4000" b="1" kern="0" dirty="0"/>
              <a:t>OLE</a:t>
            </a:r>
          </a:p>
          <a:p>
            <a:pPr defTabSz="914400"/>
            <a:r>
              <a:rPr lang="en-GB" sz="4000" i="1" kern="0" dirty="0"/>
              <a:t>(open source)</a:t>
            </a:r>
          </a:p>
        </p:txBody>
      </p:sp>
      <p:sp>
        <p:nvSpPr>
          <p:cNvPr id="9" name="Right Arrow 8"/>
          <p:cNvSpPr/>
          <p:nvPr/>
        </p:nvSpPr>
        <p:spPr>
          <a:xfrm>
            <a:off x="3223997" y="2852936"/>
            <a:ext cx="2232248" cy="936104"/>
          </a:xfrm>
          <a:prstGeom prst="rightArrow">
            <a:avLst/>
          </a:prstGeom>
          <a:solidFill>
            <a:srgbClr val="00669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GB" dirty="0">
              <a:solidFill>
                <a:srgbClr val="FFFFFF"/>
              </a:solidFill>
            </a:endParaRPr>
          </a:p>
        </p:txBody>
      </p:sp>
    </p:spTree>
    <p:extLst>
      <p:ext uri="{BB962C8B-B14F-4D97-AF65-F5344CB8AC3E}">
        <p14:creationId xmlns:p14="http://schemas.microsoft.com/office/powerpoint/2010/main" val="4101530909"/>
      </p:ext>
    </p:extLst>
  </p:cSld>
  <p:clrMapOvr>
    <a:masterClrMapping/>
  </p:clrMapOvr>
  <p:transition spd="slow" advClick="0" advTm="20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4DFD918-AF5B-124E-BC55-004ED7E9D58F}" type="slidenum">
              <a:rPr lang="en-US" smtClean="0">
                <a:solidFill>
                  <a:srgbClr val="69696C"/>
                </a:solidFill>
              </a:rPr>
              <a:pPr>
                <a:defRPr/>
              </a:pPr>
              <a:t>26</a:t>
            </a:fld>
            <a:endParaRPr lang="en-US" dirty="0">
              <a:solidFill>
                <a:srgbClr val="69696C"/>
              </a:solidFill>
            </a:endParaRPr>
          </a:p>
        </p:txBody>
      </p:sp>
      <p:sp>
        <p:nvSpPr>
          <p:cNvPr id="10" name="Title 1"/>
          <p:cNvSpPr>
            <a:spLocks noGrp="1"/>
          </p:cNvSpPr>
          <p:nvPr>
            <p:ph type="title"/>
          </p:nvPr>
        </p:nvSpPr>
        <p:spPr>
          <a:xfrm>
            <a:off x="333547" y="3131807"/>
            <a:ext cx="2715237" cy="638070"/>
          </a:xfrm>
        </p:spPr>
        <p:txBody>
          <a:bodyPr/>
          <a:lstStyle/>
          <a:p>
            <a:r>
              <a:rPr lang="en-GB" sz="4000" b="1" i="1" dirty="0"/>
              <a:t>Customer</a:t>
            </a:r>
            <a:endParaRPr lang="en-GB" sz="4000" i="1" dirty="0"/>
          </a:p>
        </p:txBody>
      </p:sp>
      <p:sp>
        <p:nvSpPr>
          <p:cNvPr id="11" name="Title 1"/>
          <p:cNvSpPr txBox="1">
            <a:spLocks/>
          </p:cNvSpPr>
          <p:nvPr/>
        </p:nvSpPr>
        <p:spPr bwMode="gray">
          <a:xfrm>
            <a:off x="5760777" y="3131807"/>
            <a:ext cx="3168352" cy="80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a:solidFill>
                  <a:srgbClr val="69696C"/>
                </a:solidFill>
                <a:latin typeface="+mj-lt"/>
                <a:ea typeface="+mj-ea"/>
                <a:cs typeface="ＭＳ Ｐゴシック" charset="0"/>
              </a:defRPr>
            </a:lvl1pPr>
            <a:lvl2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2pPr>
            <a:lvl3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3pPr>
            <a:lvl4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4pPr>
            <a:lvl5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5pPr>
            <a:lvl6pPr marL="457200" algn="l" rtl="0" fontAlgn="base">
              <a:spcBef>
                <a:spcPct val="0"/>
              </a:spcBef>
              <a:spcAft>
                <a:spcPct val="0"/>
              </a:spcAft>
              <a:defRPr sz="2200">
                <a:solidFill>
                  <a:srgbClr val="69696C"/>
                </a:solidFill>
                <a:latin typeface="Arial" charset="0"/>
                <a:ea typeface="ＭＳ Ｐゴシック" charset="0"/>
              </a:defRPr>
            </a:lvl6pPr>
            <a:lvl7pPr marL="914400" algn="l" rtl="0" fontAlgn="base">
              <a:spcBef>
                <a:spcPct val="0"/>
              </a:spcBef>
              <a:spcAft>
                <a:spcPct val="0"/>
              </a:spcAft>
              <a:defRPr sz="2200">
                <a:solidFill>
                  <a:srgbClr val="69696C"/>
                </a:solidFill>
                <a:latin typeface="Arial" charset="0"/>
                <a:ea typeface="ＭＳ Ｐゴシック" charset="0"/>
              </a:defRPr>
            </a:lvl7pPr>
            <a:lvl8pPr marL="1371600" algn="l" rtl="0" fontAlgn="base">
              <a:spcBef>
                <a:spcPct val="0"/>
              </a:spcBef>
              <a:spcAft>
                <a:spcPct val="0"/>
              </a:spcAft>
              <a:defRPr sz="2200">
                <a:solidFill>
                  <a:srgbClr val="69696C"/>
                </a:solidFill>
                <a:latin typeface="Arial" charset="0"/>
                <a:ea typeface="ＭＳ Ｐゴシック" charset="0"/>
              </a:defRPr>
            </a:lvl8pPr>
            <a:lvl9pPr marL="1828800" algn="l" rtl="0" fontAlgn="base">
              <a:spcBef>
                <a:spcPct val="0"/>
              </a:spcBef>
              <a:spcAft>
                <a:spcPct val="0"/>
              </a:spcAft>
              <a:defRPr sz="2200">
                <a:solidFill>
                  <a:srgbClr val="69696C"/>
                </a:solidFill>
                <a:latin typeface="Arial" charset="0"/>
                <a:ea typeface="ＭＳ Ｐゴシック" charset="0"/>
              </a:defRPr>
            </a:lvl9pPr>
          </a:lstStyle>
          <a:p>
            <a:pPr defTabSz="914400"/>
            <a:r>
              <a:rPr lang="en-GB" sz="4000" b="1" i="1" kern="0" dirty="0"/>
              <a:t>Collaborator</a:t>
            </a:r>
            <a:endParaRPr lang="en-GB" sz="4000" i="1" kern="0" dirty="0"/>
          </a:p>
        </p:txBody>
      </p:sp>
      <p:sp>
        <p:nvSpPr>
          <p:cNvPr id="9" name="Right Arrow 8"/>
          <p:cNvSpPr/>
          <p:nvPr/>
        </p:nvSpPr>
        <p:spPr>
          <a:xfrm>
            <a:off x="3143805" y="3034034"/>
            <a:ext cx="2232248" cy="936104"/>
          </a:xfrm>
          <a:prstGeom prst="rightArrow">
            <a:avLst/>
          </a:prstGeom>
          <a:solidFill>
            <a:srgbClr val="00669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GB" dirty="0">
              <a:solidFill>
                <a:srgbClr val="FFFFFF"/>
              </a:solidFill>
            </a:endParaRPr>
          </a:p>
        </p:txBody>
      </p:sp>
      <p:sp>
        <p:nvSpPr>
          <p:cNvPr id="2" name="Rounded Rectangular Callout 1"/>
          <p:cNvSpPr/>
          <p:nvPr/>
        </p:nvSpPr>
        <p:spPr>
          <a:xfrm>
            <a:off x="5534213" y="1949463"/>
            <a:ext cx="1944216" cy="972688"/>
          </a:xfrm>
          <a:prstGeom prst="wedgeRoundRectCallout">
            <a:avLst/>
          </a:prstGeom>
          <a:no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fontAlgn="base">
              <a:spcBef>
                <a:spcPct val="0"/>
              </a:spcBef>
              <a:spcAft>
                <a:spcPct val="0"/>
              </a:spcAft>
            </a:pPr>
            <a:endParaRPr lang="en-GB" dirty="0">
              <a:solidFill>
                <a:srgbClr val="FFFFFF"/>
              </a:solidFill>
            </a:endParaRPr>
          </a:p>
        </p:txBody>
      </p:sp>
      <p:sp>
        <p:nvSpPr>
          <p:cNvPr id="3" name="TextBox 2"/>
          <p:cNvSpPr txBox="1"/>
          <p:nvPr/>
        </p:nvSpPr>
        <p:spPr>
          <a:xfrm>
            <a:off x="1666741" y="2186413"/>
            <a:ext cx="1477064" cy="646331"/>
          </a:xfrm>
          <a:prstGeom prst="rect">
            <a:avLst/>
          </a:prstGeom>
          <a:noFill/>
        </p:spPr>
        <p:txBody>
          <a:bodyPr wrap="square" rtlCol="0">
            <a:spAutoFit/>
          </a:bodyPr>
          <a:lstStyle/>
          <a:p>
            <a:pPr defTabSz="914400" fontAlgn="base">
              <a:spcBef>
                <a:spcPct val="0"/>
              </a:spcBef>
              <a:spcAft>
                <a:spcPct val="0"/>
              </a:spcAft>
            </a:pPr>
            <a:r>
              <a:rPr lang="en-GB" i="1" dirty="0">
                <a:solidFill>
                  <a:srgbClr val="69696C"/>
                </a:solidFill>
              </a:rPr>
              <a:t>Um, we need this….</a:t>
            </a:r>
          </a:p>
        </p:txBody>
      </p:sp>
      <p:sp>
        <p:nvSpPr>
          <p:cNvPr id="8" name="Rounded Rectangular Callout 7"/>
          <p:cNvSpPr/>
          <p:nvPr/>
        </p:nvSpPr>
        <p:spPr>
          <a:xfrm rot="10800000">
            <a:off x="6285269" y="4006720"/>
            <a:ext cx="1944216" cy="972688"/>
          </a:xfrm>
          <a:prstGeom prst="wedgeRoundRectCallout">
            <a:avLst/>
          </a:prstGeom>
          <a:no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fontAlgn="base">
              <a:spcBef>
                <a:spcPct val="0"/>
              </a:spcBef>
              <a:spcAft>
                <a:spcPct val="0"/>
              </a:spcAft>
            </a:pPr>
            <a:endParaRPr lang="en-GB" dirty="0">
              <a:solidFill>
                <a:srgbClr val="FFFFFF"/>
              </a:solidFill>
            </a:endParaRPr>
          </a:p>
        </p:txBody>
      </p:sp>
      <p:sp>
        <p:nvSpPr>
          <p:cNvPr id="4" name="TextBox 3"/>
          <p:cNvSpPr txBox="1"/>
          <p:nvPr/>
        </p:nvSpPr>
        <p:spPr>
          <a:xfrm>
            <a:off x="6506321" y="4176793"/>
            <a:ext cx="1603965" cy="646331"/>
          </a:xfrm>
          <a:prstGeom prst="rect">
            <a:avLst/>
          </a:prstGeom>
          <a:noFill/>
        </p:spPr>
        <p:txBody>
          <a:bodyPr wrap="none" rtlCol="0">
            <a:spAutoFit/>
          </a:bodyPr>
          <a:lstStyle/>
          <a:p>
            <a:pPr defTabSz="914400" fontAlgn="base">
              <a:spcBef>
                <a:spcPct val="0"/>
              </a:spcBef>
              <a:spcAft>
                <a:spcPct val="0"/>
              </a:spcAft>
            </a:pPr>
            <a:r>
              <a:rPr lang="en-GB" i="1" dirty="0">
                <a:solidFill>
                  <a:srgbClr val="69696C"/>
                </a:solidFill>
              </a:rPr>
              <a:t>Let’s develop </a:t>
            </a:r>
          </a:p>
          <a:p>
            <a:pPr defTabSz="914400" fontAlgn="base">
              <a:spcBef>
                <a:spcPct val="0"/>
              </a:spcBef>
              <a:spcAft>
                <a:spcPct val="0"/>
              </a:spcAft>
            </a:pPr>
            <a:r>
              <a:rPr lang="en-GB" i="1" dirty="0">
                <a:solidFill>
                  <a:srgbClr val="69696C"/>
                </a:solidFill>
              </a:rPr>
              <a:t>this…</a:t>
            </a:r>
          </a:p>
        </p:txBody>
      </p:sp>
      <p:sp>
        <p:nvSpPr>
          <p:cNvPr id="14" name="Rounded Rectangular Callout 13"/>
          <p:cNvSpPr/>
          <p:nvPr/>
        </p:nvSpPr>
        <p:spPr>
          <a:xfrm rot="10800000">
            <a:off x="928574" y="3933056"/>
            <a:ext cx="1944216" cy="972688"/>
          </a:xfrm>
          <a:prstGeom prst="wedgeRoundRectCallout">
            <a:avLst/>
          </a:prstGeom>
          <a:no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fontAlgn="base">
              <a:spcBef>
                <a:spcPct val="0"/>
              </a:spcBef>
              <a:spcAft>
                <a:spcPct val="0"/>
              </a:spcAft>
            </a:pPr>
            <a:endParaRPr lang="en-GB" dirty="0">
              <a:solidFill>
                <a:srgbClr val="FFFFFF"/>
              </a:solidFill>
            </a:endParaRPr>
          </a:p>
        </p:txBody>
      </p:sp>
      <p:sp>
        <p:nvSpPr>
          <p:cNvPr id="6" name="Rectangle 5"/>
          <p:cNvSpPr/>
          <p:nvPr/>
        </p:nvSpPr>
        <p:spPr>
          <a:xfrm>
            <a:off x="1093764" y="4121220"/>
            <a:ext cx="1779025" cy="646331"/>
          </a:xfrm>
          <a:prstGeom prst="rect">
            <a:avLst/>
          </a:prstGeom>
        </p:spPr>
        <p:txBody>
          <a:bodyPr wrap="square">
            <a:spAutoFit/>
          </a:bodyPr>
          <a:lstStyle/>
          <a:p>
            <a:pPr defTabSz="914400" fontAlgn="base">
              <a:spcBef>
                <a:spcPct val="0"/>
              </a:spcBef>
              <a:spcAft>
                <a:spcPct val="0"/>
              </a:spcAft>
            </a:pPr>
            <a:r>
              <a:rPr lang="en-GB" i="1" dirty="0">
                <a:solidFill>
                  <a:srgbClr val="69696C"/>
                </a:solidFill>
              </a:rPr>
              <a:t>You’re gonna</a:t>
            </a:r>
          </a:p>
          <a:p>
            <a:pPr defTabSz="914400" fontAlgn="base">
              <a:spcBef>
                <a:spcPct val="0"/>
              </a:spcBef>
              <a:spcAft>
                <a:spcPct val="0"/>
              </a:spcAft>
            </a:pPr>
            <a:r>
              <a:rPr lang="en-GB" i="1" dirty="0">
                <a:solidFill>
                  <a:srgbClr val="69696C"/>
                </a:solidFill>
              </a:rPr>
              <a:t>release when!?</a:t>
            </a:r>
          </a:p>
        </p:txBody>
      </p:sp>
      <p:sp>
        <p:nvSpPr>
          <p:cNvPr id="15" name="Rounded Rectangular Callout 14"/>
          <p:cNvSpPr/>
          <p:nvPr/>
        </p:nvSpPr>
        <p:spPr>
          <a:xfrm>
            <a:off x="1556048" y="2069232"/>
            <a:ext cx="1944216" cy="972688"/>
          </a:xfrm>
          <a:prstGeom prst="wedgeRoundRectCallout">
            <a:avLst/>
          </a:prstGeom>
          <a:no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fontAlgn="base">
              <a:spcBef>
                <a:spcPct val="0"/>
              </a:spcBef>
              <a:spcAft>
                <a:spcPct val="0"/>
              </a:spcAft>
            </a:pPr>
            <a:endParaRPr lang="en-GB" dirty="0">
              <a:solidFill>
                <a:srgbClr val="FFFFFF"/>
              </a:solidFill>
            </a:endParaRPr>
          </a:p>
        </p:txBody>
      </p:sp>
      <p:sp>
        <p:nvSpPr>
          <p:cNvPr id="17" name="TextBox 16"/>
          <p:cNvSpPr txBox="1"/>
          <p:nvPr/>
        </p:nvSpPr>
        <p:spPr>
          <a:xfrm>
            <a:off x="5667689" y="2112641"/>
            <a:ext cx="1677264" cy="646331"/>
          </a:xfrm>
          <a:prstGeom prst="rect">
            <a:avLst/>
          </a:prstGeom>
          <a:noFill/>
        </p:spPr>
        <p:txBody>
          <a:bodyPr wrap="square" rtlCol="0">
            <a:spAutoFit/>
          </a:bodyPr>
          <a:lstStyle/>
          <a:p>
            <a:pPr defTabSz="914400" fontAlgn="base">
              <a:spcBef>
                <a:spcPct val="0"/>
              </a:spcBef>
              <a:spcAft>
                <a:spcPct val="0"/>
              </a:spcAft>
            </a:pPr>
            <a:r>
              <a:rPr lang="en-GB" i="1" dirty="0">
                <a:solidFill>
                  <a:srgbClr val="69696C"/>
                </a:solidFill>
              </a:rPr>
              <a:t>We can release then…</a:t>
            </a:r>
          </a:p>
        </p:txBody>
      </p:sp>
    </p:spTree>
    <p:extLst>
      <p:ext uri="{BB962C8B-B14F-4D97-AF65-F5344CB8AC3E}">
        <p14:creationId xmlns:p14="http://schemas.microsoft.com/office/powerpoint/2010/main" val="440984121"/>
      </p:ext>
    </p:extLst>
  </p:cSld>
  <p:clrMapOvr>
    <a:masterClrMapping/>
  </p:clrMapOvr>
  <p:transition spd="slow" advClick="0" advTm="20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381" y="2996952"/>
            <a:ext cx="8024813" cy="1944216"/>
          </a:xfrm>
        </p:spPr>
        <p:txBody>
          <a:bodyPr/>
          <a:lstStyle/>
          <a:p>
            <a:r>
              <a:rPr lang="en-GB" sz="3200" b="1" i="1" dirty="0"/>
              <a:t>‘Management’…don’t have a clue….!!!</a:t>
            </a:r>
          </a:p>
        </p:txBody>
      </p:sp>
      <p:sp>
        <p:nvSpPr>
          <p:cNvPr id="5" name="Slide Number Placeholder 4"/>
          <p:cNvSpPr>
            <a:spLocks noGrp="1"/>
          </p:cNvSpPr>
          <p:nvPr>
            <p:ph type="sldNum" sz="quarter" idx="12"/>
          </p:nvPr>
        </p:nvSpPr>
        <p:spPr/>
        <p:txBody>
          <a:bodyPr/>
          <a:lstStyle/>
          <a:p>
            <a:pPr>
              <a:defRPr/>
            </a:pPr>
            <a:fld id="{14DFD918-AF5B-124E-BC55-004ED7E9D58F}" type="slidenum">
              <a:rPr lang="en-US" smtClean="0">
                <a:solidFill>
                  <a:srgbClr val="69696C"/>
                </a:solidFill>
              </a:rPr>
              <a:pPr>
                <a:defRPr/>
              </a:pPr>
              <a:t>27</a:t>
            </a:fld>
            <a:endParaRPr lang="en-US" dirty="0">
              <a:solidFill>
                <a:srgbClr val="69696C"/>
              </a:solidFill>
            </a:endParaRPr>
          </a:p>
        </p:txBody>
      </p:sp>
    </p:spTree>
    <p:extLst>
      <p:ext uri="{BB962C8B-B14F-4D97-AF65-F5344CB8AC3E}">
        <p14:creationId xmlns:p14="http://schemas.microsoft.com/office/powerpoint/2010/main" val="3916273066"/>
      </p:ext>
    </p:extLst>
  </p:cSld>
  <p:clrMapOvr>
    <a:masterClrMapping/>
  </p:clrMapOvr>
  <p:transition spd="slow" advClick="0" advTm="20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8026400" cy="539750"/>
          </a:xfrm>
        </p:spPr>
        <p:txBody>
          <a:bodyPr/>
          <a:lstStyle/>
          <a:p>
            <a:r>
              <a:rPr lang="en-GB" b="1" dirty="0"/>
              <a:t>OLE Day...</a:t>
            </a:r>
          </a:p>
        </p:txBody>
      </p:sp>
      <p:sp>
        <p:nvSpPr>
          <p:cNvPr id="3" name="Content Placeholder 2"/>
          <p:cNvSpPr>
            <a:spLocks noGrp="1"/>
          </p:cNvSpPr>
          <p:nvPr>
            <p:ph idx="1"/>
          </p:nvPr>
        </p:nvSpPr>
        <p:spPr>
          <a:xfrm>
            <a:off x="737791" y="2276872"/>
            <a:ext cx="8024813" cy="3456384"/>
          </a:xfrm>
        </p:spPr>
        <p:txBody>
          <a:bodyPr/>
          <a:lstStyle/>
          <a:p>
            <a:r>
              <a:rPr lang="en-GB" dirty="0"/>
              <a:t>Self-service in operation….no on-counter duties</a:t>
            </a:r>
          </a:p>
          <a:p>
            <a:r>
              <a:rPr lang="en-GB" dirty="0"/>
              <a:t>Populated demo system….’sandpit’</a:t>
            </a:r>
          </a:p>
          <a:p>
            <a:r>
              <a:rPr lang="en-GB" dirty="0"/>
              <a:t>Function-focused training sessions</a:t>
            </a:r>
          </a:p>
          <a:p>
            <a:r>
              <a:rPr lang="en-GB" dirty="0"/>
              <a:t>Floor walking by confident team members</a:t>
            </a:r>
          </a:p>
          <a:p>
            <a:r>
              <a:rPr lang="en-GB" dirty="0"/>
              <a:t>Think-tank sessions on work flows</a:t>
            </a:r>
          </a:p>
          <a:p>
            <a:r>
              <a:rPr lang="en-GB" dirty="0"/>
              <a:t>Coordinated load testing</a:t>
            </a:r>
          </a:p>
          <a:p>
            <a:r>
              <a:rPr lang="en-GB" dirty="0"/>
              <a:t>Documentation drafting</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28</a:t>
            </a:fld>
            <a:endParaRPr lang="en-US" dirty="0">
              <a:solidFill>
                <a:srgbClr val="69696C"/>
              </a:solidFill>
            </a:endParaRPr>
          </a:p>
        </p:txBody>
      </p:sp>
    </p:spTree>
    <p:extLst>
      <p:ext uri="{BB962C8B-B14F-4D97-AF65-F5344CB8AC3E}">
        <p14:creationId xmlns:p14="http://schemas.microsoft.com/office/powerpoint/2010/main" val="3418575918"/>
      </p:ext>
    </p:extLst>
  </p:cSld>
  <p:clrMapOvr>
    <a:masterClrMapping/>
  </p:clrMapOvr>
  <p:transition spd="slow" advClick="0" advTm="200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907B98EC-C438-8141-9181-871940958E24}" type="slidenum">
              <a:rPr lang="en-US">
                <a:solidFill>
                  <a:srgbClr val="69696C"/>
                </a:solidFill>
              </a:rPr>
              <a:pPr>
                <a:defRPr/>
              </a:pPr>
              <a:t>29</a:t>
            </a:fld>
            <a:endParaRPr lang="en-US" dirty="0">
              <a:solidFill>
                <a:srgbClr val="69696C"/>
              </a:solidFill>
            </a:endParaRPr>
          </a:p>
        </p:txBody>
      </p:sp>
      <p:sp>
        <p:nvSpPr>
          <p:cNvPr id="3" name="Explosion 2 2"/>
          <p:cNvSpPr/>
          <p:nvPr/>
        </p:nvSpPr>
        <p:spPr>
          <a:xfrm>
            <a:off x="1004879" y="1495994"/>
            <a:ext cx="7344816" cy="4104456"/>
          </a:xfrm>
          <a:prstGeom prst="irregularSeal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GB" sz="2800" dirty="0">
                <a:solidFill>
                  <a:srgbClr val="69696C">
                    <a:lumMod val="50000"/>
                  </a:srgbClr>
                </a:solidFill>
              </a:rPr>
              <a:t>Implementation!!!!!</a:t>
            </a:r>
          </a:p>
        </p:txBody>
      </p:sp>
    </p:spTree>
  </p:cSld>
  <p:clrMapOvr>
    <a:masterClrMapping/>
  </p:clrMapOvr>
  <p:transition spd="slow" advClick="0" advTm="20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Why we measure visitor satisfaction?</a:t>
            </a:r>
          </a:p>
        </p:txBody>
      </p:sp>
      <p:sp>
        <p:nvSpPr>
          <p:cNvPr id="3" name="Content Placeholder 2"/>
          <p:cNvSpPr>
            <a:spLocks noGrp="1"/>
          </p:cNvSpPr>
          <p:nvPr>
            <p:ph idx="1"/>
          </p:nvPr>
        </p:nvSpPr>
        <p:spPr>
          <a:xfrm>
            <a:off x="617603" y="1296854"/>
            <a:ext cx="7983542" cy="4694820"/>
          </a:xfrm>
        </p:spPr>
        <p:txBody>
          <a:bodyPr>
            <a:noAutofit/>
          </a:bodyPr>
          <a:lstStyle/>
          <a:p>
            <a:r>
              <a:rPr lang="en-GB" sz="2800" dirty="0">
                <a:solidFill>
                  <a:srgbClr val="136771"/>
                </a:solidFill>
              </a:rPr>
              <a:t>To maintain high standards</a:t>
            </a:r>
          </a:p>
          <a:p>
            <a:r>
              <a:rPr lang="en-GB" sz="2800" dirty="0">
                <a:solidFill>
                  <a:srgbClr val="136771"/>
                </a:solidFill>
              </a:rPr>
              <a:t>Shape the future of our services</a:t>
            </a:r>
          </a:p>
          <a:p>
            <a:r>
              <a:rPr lang="en-GB" sz="2800" dirty="0">
                <a:solidFill>
                  <a:srgbClr val="136771"/>
                </a:solidFill>
              </a:rPr>
              <a:t>Identify trends </a:t>
            </a:r>
          </a:p>
          <a:p>
            <a:r>
              <a:rPr lang="en-GB" sz="2800" dirty="0">
                <a:solidFill>
                  <a:srgbClr val="136771"/>
                </a:solidFill>
              </a:rPr>
              <a:t>Identifies areas of dissatisfaction</a:t>
            </a:r>
          </a:p>
          <a:p>
            <a:r>
              <a:rPr lang="en-GB" sz="2800" dirty="0">
                <a:solidFill>
                  <a:srgbClr val="136771"/>
                </a:solidFill>
              </a:rPr>
              <a:t>Evidence to make positive changes</a:t>
            </a:r>
            <a:endParaRPr lang="en-US" sz="2800" dirty="0">
              <a:solidFill>
                <a:srgbClr val="136771"/>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Tree>
    <p:extLst>
      <p:ext uri="{BB962C8B-B14F-4D97-AF65-F5344CB8AC3E}">
        <p14:creationId xmlns:p14="http://schemas.microsoft.com/office/powerpoint/2010/main" val="3732084994"/>
      </p:ext>
    </p:extLst>
  </p:cSld>
  <p:clrMapOvr>
    <a:masterClrMapping/>
  </p:clrMapOvr>
  <p:transition spd="slow" advClick="0" advTm="2000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381" y="2996952"/>
            <a:ext cx="8024813" cy="1944216"/>
          </a:xfrm>
        </p:spPr>
        <p:txBody>
          <a:bodyPr/>
          <a:lstStyle/>
          <a:p>
            <a:r>
              <a:rPr lang="en-GB" sz="3200" b="1" i="1" dirty="0"/>
              <a:t>‘Management’…don’t have a clue….!!!</a:t>
            </a:r>
          </a:p>
        </p:txBody>
      </p:sp>
      <p:sp>
        <p:nvSpPr>
          <p:cNvPr id="5" name="Slide Number Placeholder 4"/>
          <p:cNvSpPr>
            <a:spLocks noGrp="1"/>
          </p:cNvSpPr>
          <p:nvPr>
            <p:ph type="sldNum" sz="quarter" idx="12"/>
          </p:nvPr>
        </p:nvSpPr>
        <p:spPr/>
        <p:txBody>
          <a:bodyPr/>
          <a:lstStyle/>
          <a:p>
            <a:pPr>
              <a:defRPr/>
            </a:pPr>
            <a:fld id="{14DFD918-AF5B-124E-BC55-004ED7E9D58F}" type="slidenum">
              <a:rPr lang="en-US" smtClean="0">
                <a:solidFill>
                  <a:srgbClr val="69696C"/>
                </a:solidFill>
              </a:rPr>
              <a:pPr>
                <a:defRPr/>
              </a:pPr>
              <a:t>30</a:t>
            </a:fld>
            <a:endParaRPr lang="en-US" dirty="0">
              <a:solidFill>
                <a:srgbClr val="69696C"/>
              </a:solidFill>
            </a:endParaRPr>
          </a:p>
        </p:txBody>
      </p:sp>
    </p:spTree>
    <p:extLst>
      <p:ext uri="{BB962C8B-B14F-4D97-AF65-F5344CB8AC3E}">
        <p14:creationId xmlns:p14="http://schemas.microsoft.com/office/powerpoint/2010/main" val="2771628397"/>
      </p:ext>
    </p:extLst>
  </p:cSld>
  <p:clrMapOvr>
    <a:masterClrMapping/>
  </p:clrMapOvr>
  <p:transition spd="slow" advClick="0" advTm="20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31</a:t>
            </a:fld>
            <a:endParaRPr lang="en-US" dirty="0">
              <a:solidFill>
                <a:srgbClr val="69696C"/>
              </a:solidFill>
            </a:endParaRPr>
          </a:p>
        </p:txBody>
      </p:sp>
      <p:sp>
        <p:nvSpPr>
          <p:cNvPr id="2" name="Rectangle 1"/>
          <p:cNvSpPr/>
          <p:nvPr/>
        </p:nvSpPr>
        <p:spPr>
          <a:xfrm>
            <a:off x="2123728" y="2636912"/>
            <a:ext cx="6192688" cy="1446550"/>
          </a:xfrm>
          <a:prstGeom prst="rect">
            <a:avLst/>
          </a:prstGeom>
        </p:spPr>
        <p:txBody>
          <a:bodyPr wrap="square">
            <a:spAutoFit/>
          </a:bodyPr>
          <a:lstStyle/>
          <a:p>
            <a:pPr defTabSz="914400" fontAlgn="base">
              <a:spcBef>
                <a:spcPct val="0"/>
              </a:spcBef>
              <a:spcAft>
                <a:spcPct val="0"/>
              </a:spcAft>
            </a:pPr>
            <a:r>
              <a:rPr lang="en-US" sz="4400" b="1" dirty="0">
                <a:solidFill>
                  <a:srgbClr val="69696C"/>
                </a:solidFill>
              </a:rPr>
              <a:t>Staff UX</a:t>
            </a:r>
          </a:p>
          <a:p>
            <a:pPr defTabSz="914400" fontAlgn="base">
              <a:spcBef>
                <a:spcPct val="0"/>
              </a:spcBef>
              <a:spcAft>
                <a:spcPct val="0"/>
              </a:spcAft>
            </a:pPr>
            <a:r>
              <a:rPr lang="en-US" sz="4400" i="1" dirty="0">
                <a:solidFill>
                  <a:srgbClr val="69696C"/>
                </a:solidFill>
              </a:rPr>
              <a:t>contextual inquiries </a:t>
            </a:r>
            <a:endParaRPr lang="en-GB" sz="4400" dirty="0">
              <a:solidFill>
                <a:srgbClr val="69696C"/>
              </a:solidFill>
            </a:endParaRPr>
          </a:p>
        </p:txBody>
      </p:sp>
    </p:spTree>
    <p:extLst>
      <p:ext uri="{BB962C8B-B14F-4D97-AF65-F5344CB8AC3E}">
        <p14:creationId xmlns:p14="http://schemas.microsoft.com/office/powerpoint/2010/main" val="3816881603"/>
      </p:ext>
    </p:extLst>
  </p:cSld>
  <p:clrMapOvr>
    <a:masterClrMapping/>
  </p:clrMapOvr>
  <p:transition spd="slow" advClick="0" advTm="20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8026400" cy="539750"/>
          </a:xfrm>
        </p:spPr>
        <p:txBody>
          <a:bodyPr/>
          <a:lstStyle/>
          <a:p>
            <a:r>
              <a:rPr lang="en-GB" b="1" dirty="0"/>
              <a:t>Objectives….</a:t>
            </a:r>
          </a:p>
        </p:txBody>
      </p:sp>
      <p:sp>
        <p:nvSpPr>
          <p:cNvPr id="3" name="Content Placeholder 2"/>
          <p:cNvSpPr>
            <a:spLocks noGrp="1"/>
          </p:cNvSpPr>
          <p:nvPr>
            <p:ph idx="1"/>
          </p:nvPr>
        </p:nvSpPr>
        <p:spPr>
          <a:xfrm>
            <a:off x="737791" y="2276872"/>
            <a:ext cx="7146577" cy="2808312"/>
          </a:xfrm>
        </p:spPr>
        <p:txBody>
          <a:bodyPr/>
          <a:lstStyle/>
          <a:p>
            <a:pPr lvl="0"/>
            <a:r>
              <a:rPr lang="en-GB" sz="3200" dirty="0"/>
              <a:t>Staff user experience</a:t>
            </a:r>
          </a:p>
          <a:p>
            <a:pPr lvl="0"/>
            <a:r>
              <a:rPr lang="en-GB" sz="3200" dirty="0"/>
              <a:t>Culture change</a:t>
            </a:r>
          </a:p>
          <a:p>
            <a:pPr lvl="0"/>
            <a:r>
              <a:rPr lang="en-GB" sz="3200" dirty="0"/>
              <a:t>Resourcing</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32</a:t>
            </a:fld>
            <a:endParaRPr lang="en-US" dirty="0">
              <a:solidFill>
                <a:srgbClr val="69696C"/>
              </a:solidFill>
            </a:endParaRPr>
          </a:p>
        </p:txBody>
      </p:sp>
    </p:spTree>
    <p:extLst>
      <p:ext uri="{BB962C8B-B14F-4D97-AF65-F5344CB8AC3E}">
        <p14:creationId xmlns:p14="http://schemas.microsoft.com/office/powerpoint/2010/main" val="3908839477"/>
      </p:ext>
    </p:extLst>
  </p:cSld>
  <p:clrMapOvr>
    <a:masterClrMapping/>
  </p:clrMapOvr>
  <p:transition spd="slow" advClick="0" advTm="20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8026400" cy="539750"/>
          </a:xfrm>
        </p:spPr>
        <p:txBody>
          <a:bodyPr/>
          <a:lstStyle/>
          <a:p>
            <a:r>
              <a:rPr lang="en-GB" b="1" dirty="0"/>
              <a:t>Approach…</a:t>
            </a:r>
          </a:p>
        </p:txBody>
      </p:sp>
      <p:sp>
        <p:nvSpPr>
          <p:cNvPr id="3" name="Content Placeholder 2"/>
          <p:cNvSpPr>
            <a:spLocks noGrp="1"/>
          </p:cNvSpPr>
          <p:nvPr>
            <p:ph idx="1"/>
          </p:nvPr>
        </p:nvSpPr>
        <p:spPr>
          <a:xfrm>
            <a:off x="737791" y="2276872"/>
            <a:ext cx="8024813" cy="3024336"/>
          </a:xfrm>
        </p:spPr>
        <p:txBody>
          <a:bodyPr/>
          <a:lstStyle/>
          <a:p>
            <a:pPr lvl="0"/>
            <a:r>
              <a:rPr lang="en-GB" dirty="0"/>
              <a:t>Voluntary – staff of varying levels</a:t>
            </a:r>
          </a:p>
          <a:p>
            <a:pPr lvl="0"/>
            <a:r>
              <a:rPr lang="en-GB" dirty="0"/>
              <a:t>Two interviewers – varying levels</a:t>
            </a:r>
          </a:p>
          <a:p>
            <a:pPr lvl="0"/>
            <a:r>
              <a:rPr lang="en-GB" dirty="0"/>
              <a:t>Not about performance management</a:t>
            </a:r>
          </a:p>
          <a:p>
            <a:pPr lvl="0"/>
            <a:r>
              <a:rPr lang="en-GB" dirty="0"/>
              <a:t>Interviewer notes anonymised</a:t>
            </a:r>
          </a:p>
          <a:p>
            <a:pPr lvl="0"/>
            <a:r>
              <a:rPr lang="en-GB" dirty="0"/>
              <a:t>Notes high-level – not verbatim</a:t>
            </a:r>
          </a:p>
          <a:p>
            <a:pPr lvl="0"/>
            <a:r>
              <a:rPr lang="en-GB" dirty="0"/>
              <a:t>One month period</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33</a:t>
            </a:fld>
            <a:endParaRPr lang="en-US" dirty="0">
              <a:solidFill>
                <a:srgbClr val="69696C"/>
              </a:solidFill>
            </a:endParaRPr>
          </a:p>
        </p:txBody>
      </p:sp>
    </p:spTree>
    <p:extLst>
      <p:ext uri="{BB962C8B-B14F-4D97-AF65-F5344CB8AC3E}">
        <p14:creationId xmlns:p14="http://schemas.microsoft.com/office/powerpoint/2010/main" val="44076238"/>
      </p:ext>
    </p:extLst>
  </p:cSld>
  <p:clrMapOvr>
    <a:masterClrMapping/>
  </p:clrMapOvr>
  <p:transition spd="slow" advClick="0" advTm="20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5760566" cy="539750"/>
          </a:xfrm>
        </p:spPr>
        <p:txBody>
          <a:bodyPr/>
          <a:lstStyle/>
          <a:p>
            <a:r>
              <a:rPr lang="en-GB" b="1" dirty="0"/>
              <a:t>Functions observed…</a:t>
            </a:r>
          </a:p>
        </p:txBody>
      </p:sp>
      <p:sp>
        <p:nvSpPr>
          <p:cNvPr id="3" name="Content Placeholder 2"/>
          <p:cNvSpPr>
            <a:spLocks noGrp="1"/>
          </p:cNvSpPr>
          <p:nvPr>
            <p:ph idx="1"/>
          </p:nvPr>
        </p:nvSpPr>
        <p:spPr>
          <a:xfrm>
            <a:off x="755650" y="2132856"/>
            <a:ext cx="8024813" cy="3024336"/>
          </a:xfrm>
        </p:spPr>
        <p:txBody>
          <a:bodyPr/>
          <a:lstStyle/>
          <a:p>
            <a:pPr lvl="0"/>
            <a:r>
              <a:rPr lang="en-GB" sz="1800" dirty="0"/>
              <a:t>General circulation tasks at the counter (including self-service machines)</a:t>
            </a:r>
          </a:p>
          <a:p>
            <a:pPr lvl="0"/>
            <a:r>
              <a:rPr lang="en-GB" sz="1800" dirty="0"/>
              <a:t>Claims returned management</a:t>
            </a:r>
          </a:p>
          <a:p>
            <a:pPr lvl="0"/>
            <a:r>
              <a:rPr lang="en-GB" sz="1800" dirty="0"/>
              <a:t>Cataloguing (non-Roman)</a:t>
            </a:r>
          </a:p>
          <a:p>
            <a:pPr lvl="0"/>
            <a:r>
              <a:rPr lang="en-GB" sz="1800" dirty="0"/>
              <a:t>Acquisitions (including purchasing, invoicing, receiving orders; discussed year-end processing)</a:t>
            </a:r>
          </a:p>
          <a:p>
            <a:pPr lvl="0"/>
            <a:r>
              <a:rPr lang="en-GB" sz="1800" dirty="0"/>
              <a:t>Looking up records (non-Roman)</a:t>
            </a:r>
          </a:p>
          <a:p>
            <a:pPr lvl="0"/>
            <a:r>
              <a:rPr lang="en-GB" sz="1800" dirty="0"/>
              <a:t>Lost item management</a:t>
            </a:r>
          </a:p>
          <a:p>
            <a:pPr lvl="0"/>
            <a:r>
              <a:rPr lang="en-GB" sz="1800" dirty="0"/>
              <a:t>Council meetings</a:t>
            </a:r>
          </a:p>
          <a:p>
            <a:pPr lvl="0"/>
            <a:r>
              <a:rPr lang="en-GB" sz="1800" dirty="0"/>
              <a:t>Reservations management (including cancellation, drop off, collection)</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34</a:t>
            </a:fld>
            <a:endParaRPr lang="en-US" dirty="0">
              <a:solidFill>
                <a:srgbClr val="69696C"/>
              </a:solidFill>
            </a:endParaRPr>
          </a:p>
        </p:txBody>
      </p:sp>
    </p:spTree>
    <p:extLst>
      <p:ext uri="{BB962C8B-B14F-4D97-AF65-F5344CB8AC3E}">
        <p14:creationId xmlns:p14="http://schemas.microsoft.com/office/powerpoint/2010/main" val="2866612225"/>
      </p:ext>
    </p:extLst>
  </p:cSld>
  <p:clrMapOvr>
    <a:masterClrMapping/>
  </p:clrMapOvr>
  <p:transition spd="slow" advClick="0" advTm="20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8026400" cy="539750"/>
          </a:xfrm>
        </p:spPr>
        <p:txBody>
          <a:bodyPr/>
          <a:lstStyle/>
          <a:p>
            <a:r>
              <a:rPr lang="en-GB" b="1" dirty="0"/>
              <a:t>Proforma…</a:t>
            </a:r>
          </a:p>
        </p:txBody>
      </p:sp>
      <p:sp>
        <p:nvSpPr>
          <p:cNvPr id="3" name="Content Placeholder 2"/>
          <p:cNvSpPr>
            <a:spLocks noGrp="1"/>
          </p:cNvSpPr>
          <p:nvPr>
            <p:ph idx="1"/>
          </p:nvPr>
        </p:nvSpPr>
        <p:spPr>
          <a:xfrm>
            <a:off x="737791" y="2276872"/>
            <a:ext cx="8024813" cy="3024336"/>
          </a:xfrm>
        </p:spPr>
        <p:txBody>
          <a:bodyPr/>
          <a:lstStyle/>
          <a:p>
            <a:pPr lvl="0"/>
            <a:r>
              <a:rPr lang="en-GB" sz="2400" dirty="0"/>
              <a:t>Anonymised</a:t>
            </a:r>
          </a:p>
          <a:p>
            <a:pPr lvl="0"/>
            <a:r>
              <a:rPr lang="en-GB" sz="2400" dirty="0"/>
              <a:t>Function</a:t>
            </a:r>
          </a:p>
          <a:p>
            <a:pPr lvl="0"/>
            <a:r>
              <a:rPr lang="en-GB" sz="2400" dirty="0"/>
              <a:t>Went well</a:t>
            </a:r>
          </a:p>
          <a:p>
            <a:pPr lvl="0"/>
            <a:r>
              <a:rPr lang="en-GB" sz="2400" dirty="0"/>
              <a:t>Challenges</a:t>
            </a:r>
          </a:p>
          <a:p>
            <a:pPr lvl="0"/>
            <a:r>
              <a:rPr lang="en-GB" sz="2400" dirty="0"/>
              <a:t>Recommendations</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35</a:t>
            </a:fld>
            <a:endParaRPr lang="en-US" dirty="0">
              <a:solidFill>
                <a:srgbClr val="69696C"/>
              </a:solidFill>
            </a:endParaRPr>
          </a:p>
        </p:txBody>
      </p:sp>
    </p:spTree>
    <p:extLst>
      <p:ext uri="{BB962C8B-B14F-4D97-AF65-F5344CB8AC3E}">
        <p14:creationId xmlns:p14="http://schemas.microsoft.com/office/powerpoint/2010/main" val="2047266586"/>
      </p:ext>
    </p:extLst>
  </p:cSld>
  <p:clrMapOvr>
    <a:masterClrMapping/>
  </p:clrMapOvr>
  <p:transition spd="slow" advClick="0" advTm="2000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5688558" cy="539750"/>
          </a:xfrm>
        </p:spPr>
        <p:txBody>
          <a:bodyPr/>
          <a:lstStyle/>
          <a:p>
            <a:r>
              <a:rPr lang="en-GB" b="1" dirty="0"/>
              <a:t>About the volunteers…</a:t>
            </a:r>
          </a:p>
        </p:txBody>
      </p:sp>
      <p:sp>
        <p:nvSpPr>
          <p:cNvPr id="3" name="Content Placeholder 2"/>
          <p:cNvSpPr>
            <a:spLocks noGrp="1"/>
          </p:cNvSpPr>
          <p:nvPr>
            <p:ph idx="1"/>
          </p:nvPr>
        </p:nvSpPr>
        <p:spPr>
          <a:xfrm>
            <a:off x="737791" y="2276872"/>
            <a:ext cx="7074569" cy="2448272"/>
          </a:xfrm>
        </p:spPr>
        <p:txBody>
          <a:bodyPr/>
          <a:lstStyle/>
          <a:p>
            <a:pPr lvl="0"/>
            <a:r>
              <a:rPr lang="en-GB" sz="2800" dirty="0"/>
              <a:t>9 out of 48 daily users … 19% of eligible users</a:t>
            </a:r>
          </a:p>
          <a:p>
            <a:pPr lvl="0"/>
            <a:r>
              <a:rPr lang="en-GB" sz="2800" dirty="0"/>
              <a:t>Staff-selected representation</a:t>
            </a:r>
          </a:p>
          <a:p>
            <a:pPr lvl="0"/>
            <a:r>
              <a:rPr lang="en-GB" sz="2800" dirty="0"/>
              <a:t>Confident users</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36</a:t>
            </a:fld>
            <a:endParaRPr lang="en-US" dirty="0">
              <a:solidFill>
                <a:srgbClr val="69696C"/>
              </a:solidFill>
            </a:endParaRPr>
          </a:p>
        </p:txBody>
      </p:sp>
    </p:spTree>
    <p:extLst>
      <p:ext uri="{BB962C8B-B14F-4D97-AF65-F5344CB8AC3E}">
        <p14:creationId xmlns:p14="http://schemas.microsoft.com/office/powerpoint/2010/main" val="1570677994"/>
      </p:ext>
    </p:extLst>
  </p:cSld>
  <p:clrMapOvr>
    <a:masterClrMapping/>
  </p:clrMapOvr>
  <p:transition spd="slow" advClick="0" advTm="2000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6408638" cy="539750"/>
          </a:xfrm>
        </p:spPr>
        <p:txBody>
          <a:bodyPr/>
          <a:lstStyle/>
          <a:p>
            <a:r>
              <a:rPr lang="en-GB" b="1" dirty="0"/>
              <a:t>Overarching themes…</a:t>
            </a:r>
          </a:p>
        </p:txBody>
      </p:sp>
      <p:sp>
        <p:nvSpPr>
          <p:cNvPr id="3" name="Content Placeholder 2"/>
          <p:cNvSpPr>
            <a:spLocks noGrp="1"/>
          </p:cNvSpPr>
          <p:nvPr>
            <p:ph idx="1"/>
          </p:nvPr>
        </p:nvSpPr>
        <p:spPr>
          <a:xfrm>
            <a:off x="755650" y="2132856"/>
            <a:ext cx="8024813" cy="3024336"/>
          </a:xfrm>
        </p:spPr>
        <p:txBody>
          <a:bodyPr/>
          <a:lstStyle/>
          <a:p>
            <a:pPr lvl="0"/>
            <a:r>
              <a:rPr lang="en-GB" sz="1800" dirty="0"/>
              <a:t>System performance</a:t>
            </a:r>
          </a:p>
          <a:p>
            <a:pPr lvl="0"/>
            <a:r>
              <a:rPr lang="en-GB" sz="1800" dirty="0"/>
              <a:t>Potential of open source</a:t>
            </a:r>
          </a:p>
          <a:p>
            <a:pPr lvl="0"/>
            <a:r>
              <a:rPr lang="en-GB" sz="1800" dirty="0"/>
              <a:t>Training need</a:t>
            </a:r>
          </a:p>
          <a:p>
            <a:pPr lvl="0"/>
            <a:r>
              <a:rPr lang="en-GB" sz="1800" dirty="0"/>
              <a:t>Communications</a:t>
            </a:r>
          </a:p>
          <a:p>
            <a:pPr lvl="0"/>
            <a:r>
              <a:rPr lang="en-GB" sz="1800" dirty="0"/>
              <a:t>Streamlining</a:t>
            </a:r>
          </a:p>
          <a:p>
            <a:pPr lvl="0"/>
            <a:r>
              <a:rPr lang="en-GB" sz="1800" dirty="0"/>
              <a:t>Workflows</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37</a:t>
            </a:fld>
            <a:endParaRPr lang="en-US" dirty="0">
              <a:solidFill>
                <a:srgbClr val="69696C"/>
              </a:solidFill>
            </a:endParaRPr>
          </a:p>
        </p:txBody>
      </p:sp>
    </p:spTree>
    <p:extLst>
      <p:ext uri="{BB962C8B-B14F-4D97-AF65-F5344CB8AC3E}">
        <p14:creationId xmlns:p14="http://schemas.microsoft.com/office/powerpoint/2010/main" val="1563634932"/>
      </p:ext>
    </p:extLst>
  </p:cSld>
  <p:clrMapOvr>
    <a:masterClrMapping/>
  </p:clrMapOvr>
  <p:transition spd="slow" advClick="0" advTm="20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6912694" cy="539750"/>
          </a:xfrm>
        </p:spPr>
        <p:txBody>
          <a:bodyPr/>
          <a:lstStyle/>
          <a:p>
            <a:r>
              <a:rPr lang="en-GB" b="1" dirty="0"/>
              <a:t>Recommendations for SMT…</a:t>
            </a:r>
          </a:p>
        </p:txBody>
      </p:sp>
      <p:sp>
        <p:nvSpPr>
          <p:cNvPr id="3" name="Content Placeholder 2"/>
          <p:cNvSpPr>
            <a:spLocks noGrp="1"/>
          </p:cNvSpPr>
          <p:nvPr>
            <p:ph idx="1"/>
          </p:nvPr>
        </p:nvSpPr>
        <p:spPr>
          <a:xfrm>
            <a:off x="755650" y="2132856"/>
            <a:ext cx="8024813" cy="3024336"/>
          </a:xfrm>
        </p:spPr>
        <p:txBody>
          <a:bodyPr/>
          <a:lstStyle/>
          <a:p>
            <a:pPr lvl="0"/>
            <a:r>
              <a:rPr lang="en-GB" sz="1800" dirty="0"/>
              <a:t>Communications to support collaborative working</a:t>
            </a:r>
          </a:p>
          <a:p>
            <a:pPr lvl="0"/>
            <a:r>
              <a:rPr lang="en-GB" sz="1800" dirty="0"/>
              <a:t>Technical resources</a:t>
            </a:r>
          </a:p>
          <a:p>
            <a:pPr lvl="0"/>
            <a:r>
              <a:rPr lang="en-GB" sz="1800" dirty="0"/>
              <a:t>Cross-team decisions on workflows</a:t>
            </a:r>
          </a:p>
          <a:p>
            <a:pPr lvl="0"/>
            <a:r>
              <a:rPr lang="en-GB" sz="1800" dirty="0"/>
              <a:t>Training</a:t>
            </a:r>
          </a:p>
          <a:p>
            <a:pPr lvl="0"/>
            <a:r>
              <a:rPr lang="en-GB" sz="1800" dirty="0"/>
              <a:t>Review of job descriptions</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38</a:t>
            </a:fld>
            <a:endParaRPr lang="en-US" dirty="0">
              <a:solidFill>
                <a:srgbClr val="69696C"/>
              </a:solidFill>
            </a:endParaRPr>
          </a:p>
        </p:txBody>
      </p:sp>
    </p:spTree>
    <p:extLst>
      <p:ext uri="{BB962C8B-B14F-4D97-AF65-F5344CB8AC3E}">
        <p14:creationId xmlns:p14="http://schemas.microsoft.com/office/powerpoint/2010/main" val="1200874834"/>
      </p:ext>
    </p:extLst>
  </p:cSld>
  <p:clrMapOvr>
    <a:masterClrMapping/>
  </p:clrMapOvr>
  <p:transition spd="slow" advClick="0" advTm="2000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436688"/>
            <a:ext cx="5328518" cy="539750"/>
          </a:xfrm>
        </p:spPr>
        <p:txBody>
          <a:bodyPr/>
          <a:lstStyle/>
          <a:p>
            <a:r>
              <a:rPr lang="en-GB" b="1" dirty="0"/>
              <a:t>Where we are now…</a:t>
            </a:r>
          </a:p>
        </p:txBody>
      </p:sp>
      <p:sp>
        <p:nvSpPr>
          <p:cNvPr id="3" name="Content Placeholder 2"/>
          <p:cNvSpPr>
            <a:spLocks noGrp="1"/>
          </p:cNvSpPr>
          <p:nvPr>
            <p:ph idx="1"/>
          </p:nvPr>
        </p:nvSpPr>
        <p:spPr>
          <a:xfrm>
            <a:off x="755650" y="2132856"/>
            <a:ext cx="8024813" cy="3024336"/>
          </a:xfrm>
        </p:spPr>
        <p:txBody>
          <a:bodyPr/>
          <a:lstStyle/>
          <a:p>
            <a:pPr lvl="0"/>
            <a:r>
              <a:rPr lang="en-GB" sz="1800" dirty="0"/>
              <a:t>System performance and technical resources</a:t>
            </a:r>
          </a:p>
          <a:p>
            <a:pPr lvl="0"/>
            <a:r>
              <a:rPr lang="en-GB" sz="1800" dirty="0"/>
              <a:t>Open source…user control</a:t>
            </a:r>
          </a:p>
          <a:p>
            <a:pPr lvl="0"/>
            <a:r>
              <a:rPr lang="en-GB" sz="1800" dirty="0"/>
              <a:t>Confidence and training</a:t>
            </a:r>
          </a:p>
          <a:p>
            <a:pPr lvl="0"/>
            <a:r>
              <a:rPr lang="en-GB" sz="1800" dirty="0"/>
              <a:t>Collaborative working and workflow design</a:t>
            </a:r>
          </a:p>
          <a:p>
            <a:pPr lvl="0"/>
            <a:r>
              <a:rPr lang="en-GB" sz="1800" dirty="0"/>
              <a:t>Job descriptions</a:t>
            </a:r>
          </a:p>
        </p:txBody>
      </p:sp>
      <p:sp>
        <p:nvSpPr>
          <p:cNvPr id="4" name="Slide Number Placeholder 3"/>
          <p:cNvSpPr>
            <a:spLocks noGrp="1"/>
          </p:cNvSpPr>
          <p:nvPr>
            <p:ph type="sldNum" sz="quarter" idx="12"/>
          </p:nvPr>
        </p:nvSpPr>
        <p:spPr/>
        <p:txBody>
          <a:bodyPr/>
          <a:lstStyle/>
          <a:p>
            <a:pPr>
              <a:defRPr/>
            </a:pPr>
            <a:fld id="{B55697AE-537D-7741-9280-C3A3CE58FD00}" type="slidenum">
              <a:rPr lang="en-US" smtClean="0">
                <a:solidFill>
                  <a:srgbClr val="69696C"/>
                </a:solidFill>
              </a:rPr>
              <a:pPr>
                <a:defRPr/>
              </a:pPr>
              <a:t>39</a:t>
            </a:fld>
            <a:endParaRPr lang="en-US" dirty="0">
              <a:solidFill>
                <a:srgbClr val="69696C"/>
              </a:solidFill>
            </a:endParaRPr>
          </a:p>
        </p:txBody>
      </p:sp>
    </p:spTree>
    <p:extLst>
      <p:ext uri="{BB962C8B-B14F-4D97-AF65-F5344CB8AC3E}">
        <p14:creationId xmlns:p14="http://schemas.microsoft.com/office/powerpoint/2010/main" val="3537317054"/>
      </p:ext>
    </p:extLst>
  </p:cSld>
  <p:clrMapOvr>
    <a:masterClrMapping/>
  </p:clrMapOvr>
  <p:transition spd="slow" advClick="0" advTm="20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How did we do it before?</a:t>
            </a:r>
          </a:p>
        </p:txBody>
      </p:sp>
      <p:sp>
        <p:nvSpPr>
          <p:cNvPr id="3" name="Content Placeholder 2"/>
          <p:cNvSpPr>
            <a:spLocks noGrp="1"/>
          </p:cNvSpPr>
          <p:nvPr>
            <p:ph idx="1"/>
          </p:nvPr>
        </p:nvSpPr>
        <p:spPr>
          <a:xfrm>
            <a:off x="617603" y="1296854"/>
            <a:ext cx="7983542" cy="4694820"/>
          </a:xfrm>
        </p:spPr>
        <p:txBody>
          <a:bodyPr>
            <a:noAutofit/>
          </a:bodyPr>
          <a:lstStyle/>
          <a:p>
            <a:r>
              <a:rPr lang="en-GB" sz="2800" dirty="0">
                <a:solidFill>
                  <a:srgbClr val="136771"/>
                </a:solidFill>
              </a:rPr>
              <a:t>Closed question surveys</a:t>
            </a:r>
          </a:p>
          <a:p>
            <a:r>
              <a:rPr lang="en-GB" sz="2800" dirty="0">
                <a:solidFill>
                  <a:srgbClr val="136771"/>
                </a:solidFill>
              </a:rPr>
              <a:t>Paper-based surveys</a:t>
            </a:r>
          </a:p>
          <a:p>
            <a:r>
              <a:rPr lang="en-GB" sz="2800" dirty="0">
                <a:solidFill>
                  <a:srgbClr val="136771"/>
                </a:solidFill>
              </a:rPr>
              <a:t>Little-used feed back mailbox</a:t>
            </a:r>
          </a:p>
          <a:p>
            <a:r>
              <a:rPr lang="en-GB" sz="2800" dirty="0">
                <a:solidFill>
                  <a:srgbClr val="136771"/>
                </a:solidFill>
              </a:rPr>
              <a:t>User groups that were poorly attended</a:t>
            </a:r>
          </a:p>
          <a:p>
            <a:r>
              <a:rPr lang="en-GB" sz="2800" dirty="0">
                <a:solidFill>
                  <a:srgbClr val="136771"/>
                </a:solidFill>
              </a:rPr>
              <a:t>NSS Survey results</a:t>
            </a:r>
          </a:p>
          <a:p>
            <a:r>
              <a:rPr lang="en-GB" sz="2800" dirty="0">
                <a:solidFill>
                  <a:srgbClr val="136771"/>
                </a:solidFill>
              </a:rPr>
              <a:t>Non documented feedback comments given to staff </a:t>
            </a: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Tree>
    <p:extLst>
      <p:ext uri="{BB962C8B-B14F-4D97-AF65-F5344CB8AC3E}">
        <p14:creationId xmlns:p14="http://schemas.microsoft.com/office/powerpoint/2010/main" val="1789787731"/>
      </p:ext>
    </p:extLst>
  </p:cSld>
  <p:clrMapOvr>
    <a:masterClrMapping/>
  </p:clrMapOvr>
  <p:transition spd="slow" advClick="0" advTm="20000">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4DFD918-AF5B-124E-BC55-004ED7E9D58F}" type="slidenum">
              <a:rPr lang="en-US" smtClean="0">
                <a:solidFill>
                  <a:srgbClr val="69696C"/>
                </a:solidFill>
              </a:rPr>
              <a:pPr>
                <a:defRPr/>
              </a:pPr>
              <a:t>40</a:t>
            </a:fld>
            <a:endParaRPr lang="en-US" dirty="0">
              <a:solidFill>
                <a:srgbClr val="69696C"/>
              </a:solidFill>
            </a:endParaRPr>
          </a:p>
        </p:txBody>
      </p:sp>
      <p:sp>
        <p:nvSpPr>
          <p:cNvPr id="10" name="Title 1"/>
          <p:cNvSpPr>
            <a:spLocks noGrp="1"/>
          </p:cNvSpPr>
          <p:nvPr>
            <p:ph type="title"/>
          </p:nvPr>
        </p:nvSpPr>
        <p:spPr>
          <a:xfrm>
            <a:off x="683568" y="2852936"/>
            <a:ext cx="2211181" cy="792088"/>
          </a:xfrm>
        </p:spPr>
        <p:txBody>
          <a:bodyPr/>
          <a:lstStyle/>
          <a:p>
            <a:r>
              <a:rPr lang="en-GB" sz="4000" b="1" dirty="0"/>
              <a:t>Staff UX</a:t>
            </a:r>
            <a:endParaRPr lang="en-GB" sz="4000" dirty="0"/>
          </a:p>
        </p:txBody>
      </p:sp>
      <p:sp>
        <p:nvSpPr>
          <p:cNvPr id="11" name="Title 1"/>
          <p:cNvSpPr txBox="1">
            <a:spLocks/>
          </p:cNvSpPr>
          <p:nvPr/>
        </p:nvSpPr>
        <p:spPr bwMode="gray">
          <a:xfrm>
            <a:off x="5580112" y="2661902"/>
            <a:ext cx="316835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a:solidFill>
                  <a:srgbClr val="69696C"/>
                </a:solidFill>
                <a:latin typeface="+mj-lt"/>
                <a:ea typeface="+mj-ea"/>
                <a:cs typeface="ＭＳ Ｐゴシック" charset="0"/>
              </a:defRPr>
            </a:lvl1pPr>
            <a:lvl2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2pPr>
            <a:lvl3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3pPr>
            <a:lvl4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4pPr>
            <a:lvl5pPr algn="l" rtl="0" eaLnBrk="0" fontAlgn="base" hangingPunct="0">
              <a:spcBef>
                <a:spcPct val="0"/>
              </a:spcBef>
              <a:spcAft>
                <a:spcPct val="0"/>
              </a:spcAft>
              <a:defRPr sz="2200">
                <a:solidFill>
                  <a:srgbClr val="69696C"/>
                </a:solidFill>
                <a:latin typeface="Arial" charset="0"/>
                <a:ea typeface="ＭＳ Ｐゴシック" charset="0"/>
                <a:cs typeface="ＭＳ Ｐゴシック" charset="0"/>
              </a:defRPr>
            </a:lvl5pPr>
            <a:lvl6pPr marL="457200" algn="l" rtl="0" fontAlgn="base">
              <a:spcBef>
                <a:spcPct val="0"/>
              </a:spcBef>
              <a:spcAft>
                <a:spcPct val="0"/>
              </a:spcAft>
              <a:defRPr sz="2200">
                <a:solidFill>
                  <a:srgbClr val="69696C"/>
                </a:solidFill>
                <a:latin typeface="Arial" charset="0"/>
                <a:ea typeface="ＭＳ Ｐゴシック" charset="0"/>
              </a:defRPr>
            </a:lvl6pPr>
            <a:lvl7pPr marL="914400" algn="l" rtl="0" fontAlgn="base">
              <a:spcBef>
                <a:spcPct val="0"/>
              </a:spcBef>
              <a:spcAft>
                <a:spcPct val="0"/>
              </a:spcAft>
              <a:defRPr sz="2200">
                <a:solidFill>
                  <a:srgbClr val="69696C"/>
                </a:solidFill>
                <a:latin typeface="Arial" charset="0"/>
                <a:ea typeface="ＭＳ Ｐゴシック" charset="0"/>
              </a:defRPr>
            </a:lvl7pPr>
            <a:lvl8pPr marL="1371600" algn="l" rtl="0" fontAlgn="base">
              <a:spcBef>
                <a:spcPct val="0"/>
              </a:spcBef>
              <a:spcAft>
                <a:spcPct val="0"/>
              </a:spcAft>
              <a:defRPr sz="2200">
                <a:solidFill>
                  <a:srgbClr val="69696C"/>
                </a:solidFill>
                <a:latin typeface="Arial" charset="0"/>
                <a:ea typeface="ＭＳ Ｐゴシック" charset="0"/>
              </a:defRPr>
            </a:lvl8pPr>
            <a:lvl9pPr marL="1828800" algn="l" rtl="0" fontAlgn="base">
              <a:spcBef>
                <a:spcPct val="0"/>
              </a:spcBef>
              <a:spcAft>
                <a:spcPct val="0"/>
              </a:spcAft>
              <a:defRPr sz="2200">
                <a:solidFill>
                  <a:srgbClr val="69696C"/>
                </a:solidFill>
                <a:latin typeface="Arial" charset="0"/>
                <a:ea typeface="ＭＳ Ｐゴシック" charset="0"/>
              </a:defRPr>
            </a:lvl9pPr>
          </a:lstStyle>
          <a:p>
            <a:pPr defTabSz="914400"/>
            <a:r>
              <a:rPr lang="en-GB" sz="4000" b="1" kern="0" dirty="0"/>
              <a:t>Management</a:t>
            </a:r>
          </a:p>
          <a:p>
            <a:pPr defTabSz="914400"/>
            <a:r>
              <a:rPr lang="en-GB" sz="4000" b="1" kern="0" dirty="0"/>
              <a:t>information</a:t>
            </a:r>
            <a:endParaRPr lang="en-GB" sz="4000" kern="0" dirty="0"/>
          </a:p>
        </p:txBody>
      </p:sp>
      <p:sp>
        <p:nvSpPr>
          <p:cNvPr id="9" name="Right Arrow 8"/>
          <p:cNvSpPr/>
          <p:nvPr/>
        </p:nvSpPr>
        <p:spPr>
          <a:xfrm>
            <a:off x="3059832" y="2865512"/>
            <a:ext cx="2180389" cy="648072"/>
          </a:xfrm>
          <a:prstGeom prst="rightArrow">
            <a:avLst/>
          </a:prstGeom>
          <a:solidFill>
            <a:srgbClr val="00669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GB" dirty="0">
              <a:solidFill>
                <a:srgbClr val="FFFFFF"/>
              </a:solidFill>
            </a:endParaRPr>
          </a:p>
        </p:txBody>
      </p:sp>
    </p:spTree>
    <p:extLst>
      <p:ext uri="{BB962C8B-B14F-4D97-AF65-F5344CB8AC3E}">
        <p14:creationId xmlns:p14="http://schemas.microsoft.com/office/powerpoint/2010/main" val="1739133332"/>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20303.JPG"/>
          <p:cNvPicPr>
            <a:picLocks noChangeAspect="1"/>
          </p:cNvPicPr>
          <p:nvPr/>
        </p:nvPicPr>
        <p:blipFill>
          <a:blip r:embed="rId3" cstate="print"/>
          <a:stretch>
            <a:fillRect/>
          </a:stretch>
        </p:blipFill>
        <p:spPr>
          <a:xfrm>
            <a:off x="0" y="-3195"/>
            <a:ext cx="9144000" cy="6858000"/>
          </a:xfrm>
          <a:prstGeom prst="rect">
            <a:avLst/>
          </a:prstGeom>
        </p:spPr>
      </p:pic>
      <p:sp>
        <p:nvSpPr>
          <p:cNvPr id="7" name="Right Triangle 6"/>
          <p:cNvSpPr/>
          <p:nvPr/>
        </p:nvSpPr>
        <p:spPr>
          <a:xfrm rot="5400000">
            <a:off x="36004" y="-36004"/>
            <a:ext cx="3384376" cy="345638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MU_LDN_CMYK_small.jpg"/>
          <p:cNvPicPr>
            <a:picLocks noChangeAspect="1"/>
          </p:cNvPicPr>
          <p:nvPr/>
        </p:nvPicPr>
        <p:blipFill>
          <a:blip r:embed="rId4" cstate="print"/>
          <a:stretch>
            <a:fillRect/>
          </a:stretch>
        </p:blipFill>
        <p:spPr>
          <a:xfrm>
            <a:off x="287524" y="440668"/>
            <a:ext cx="1408156" cy="576064"/>
          </a:xfrm>
          <a:prstGeom prst="rect">
            <a:avLst/>
          </a:prstGeom>
        </p:spPr>
      </p:pic>
      <p:sp>
        <p:nvSpPr>
          <p:cNvPr id="3" name="TextBox 2"/>
          <p:cNvSpPr txBox="1"/>
          <p:nvPr/>
        </p:nvSpPr>
        <p:spPr>
          <a:xfrm>
            <a:off x="-1273" y="5773447"/>
            <a:ext cx="9144000" cy="1092607"/>
          </a:xfrm>
          <a:prstGeom prst="rect">
            <a:avLst/>
          </a:prstGeom>
          <a:solidFill>
            <a:srgbClr val="FF0000"/>
          </a:solidFill>
          <a:ln>
            <a:solidFill>
              <a:srgbClr val="FF0000"/>
            </a:solidFill>
          </a:ln>
        </p:spPr>
        <p:txBody>
          <a:bodyPr wrap="square" rtlCol="0">
            <a:spAutoFit/>
          </a:bodyPr>
          <a:lstStyle/>
          <a:p>
            <a:pPr algn="ctr"/>
            <a:endParaRPr lang="en-GB" sz="500" b="1" dirty="0">
              <a:solidFill>
                <a:schemeClr val="bg1"/>
              </a:solidFill>
              <a:latin typeface="+mn-lt"/>
            </a:endParaRPr>
          </a:p>
          <a:p>
            <a:pPr algn="ctr"/>
            <a:r>
              <a:rPr lang="en-GB" sz="2600" b="1" dirty="0">
                <a:solidFill>
                  <a:schemeClr val="bg1"/>
                </a:solidFill>
                <a:latin typeface="+mn-lt"/>
              </a:rPr>
              <a:t>Introducing the human touch to information provision: </a:t>
            </a:r>
          </a:p>
          <a:p>
            <a:pPr algn="ctr"/>
            <a:r>
              <a:rPr lang="en-GB" sz="2600" b="1" dirty="0">
                <a:solidFill>
                  <a:schemeClr val="bg1"/>
                </a:solidFill>
                <a:latin typeface="+mn-lt"/>
              </a:rPr>
              <a:t>Human Book Events at Middlesex University</a:t>
            </a:r>
          </a:p>
          <a:p>
            <a:pPr algn="ctr"/>
            <a:endParaRPr lang="en-GB" sz="700" b="1" dirty="0">
              <a:solidFill>
                <a:schemeClr val="bg1"/>
              </a:solidFill>
              <a:latin typeface="+mn-lt"/>
            </a:endParaRPr>
          </a:p>
        </p:txBody>
      </p:sp>
      <p:sp>
        <p:nvSpPr>
          <p:cNvPr id="2" name="TextBox 1"/>
          <p:cNvSpPr txBox="1"/>
          <p:nvPr/>
        </p:nvSpPr>
        <p:spPr>
          <a:xfrm>
            <a:off x="5628290" y="117502"/>
            <a:ext cx="3406526" cy="400110"/>
          </a:xfrm>
          <a:prstGeom prst="rect">
            <a:avLst/>
          </a:prstGeom>
          <a:solidFill>
            <a:srgbClr val="FF0000"/>
          </a:solidFill>
          <a:ln>
            <a:solidFill>
              <a:srgbClr val="FF0000"/>
            </a:solidFill>
          </a:ln>
        </p:spPr>
        <p:txBody>
          <a:bodyPr wrap="square" rtlCol="0">
            <a:spAutoFit/>
          </a:bodyPr>
          <a:lstStyle/>
          <a:p>
            <a:pPr algn="r"/>
            <a:r>
              <a:rPr lang="en-GB" dirty="0">
                <a:solidFill>
                  <a:schemeClr val="bg1"/>
                </a:solidFill>
                <a:latin typeface="+mn-lt"/>
              </a:rPr>
              <a:t>M25 Conference  April 2018</a:t>
            </a:r>
          </a:p>
        </p:txBody>
      </p:sp>
    </p:spTree>
    <p:extLst>
      <p:ext uri="{BB962C8B-B14F-4D97-AF65-F5344CB8AC3E}">
        <p14:creationId xmlns:p14="http://schemas.microsoft.com/office/powerpoint/2010/main" val="907806221"/>
      </p:ext>
    </p:extLst>
  </p:cSld>
  <p:clrMapOvr>
    <a:masterClrMapping/>
  </p:clrMapOvr>
  <p:transition spd="slow" advClick="0" advTm="20000">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38" t="11664" b="4719"/>
          <a:stretch/>
        </p:blipFill>
        <p:spPr>
          <a:xfrm>
            <a:off x="314793" y="319467"/>
            <a:ext cx="4367780" cy="252804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37" r="7031"/>
          <a:stretch/>
        </p:blipFill>
        <p:spPr>
          <a:xfrm>
            <a:off x="4826833" y="319467"/>
            <a:ext cx="3927423" cy="3023338"/>
          </a:xfrm>
          <a:prstGeom prst="rect">
            <a:avLst/>
          </a:prstGeom>
        </p:spPr>
      </p:pic>
      <p:pic>
        <p:nvPicPr>
          <p:cNvPr id="7" name="Picture 6" descr="http://www.york.ac.uk/media/educationalstudies/images/50thanniversary/1980s/Two%20people%20using%20a%20computer%20terminal%20in%20the%20University%20Library%201980s.jpg"/>
          <p:cNvPicPr>
            <a:picLocks noChangeAspect="1" noChangeArrowheads="1"/>
          </p:cNvPicPr>
          <p:nvPr/>
        </p:nvPicPr>
        <p:blipFill rotWithShape="1">
          <a:blip r:embed="rId5">
            <a:extLst>
              <a:ext uri="{28A0092B-C50C-407E-A947-70E740481C1C}">
                <a14:useLocalDpi xmlns:a14="http://schemas.microsoft.com/office/drawing/2010/main" val="0"/>
              </a:ext>
            </a:extLst>
          </a:blip>
          <a:srcRect l="3441" r="4436" b="7223"/>
          <a:stretch/>
        </p:blipFill>
        <p:spPr bwMode="auto">
          <a:xfrm>
            <a:off x="320811" y="3706822"/>
            <a:ext cx="4361762" cy="2772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699" t="4737" r="11809" b="5976"/>
          <a:stretch/>
        </p:blipFill>
        <p:spPr>
          <a:xfrm>
            <a:off x="4836825" y="3490991"/>
            <a:ext cx="3935200" cy="2988084"/>
          </a:xfrm>
          <a:prstGeom prst="rect">
            <a:avLst/>
          </a:prstGeom>
        </p:spPr>
      </p:pic>
      <p:sp>
        <p:nvSpPr>
          <p:cNvPr id="9" name="TextBox 8"/>
          <p:cNvSpPr txBox="1"/>
          <p:nvPr/>
        </p:nvSpPr>
        <p:spPr>
          <a:xfrm>
            <a:off x="314793" y="2954002"/>
            <a:ext cx="3054401" cy="646331"/>
          </a:xfrm>
          <a:prstGeom prst="rect">
            <a:avLst/>
          </a:prstGeom>
          <a:solidFill>
            <a:srgbClr val="FF0000"/>
          </a:solidFill>
        </p:spPr>
        <p:txBody>
          <a:bodyPr wrap="square" rtlCol="0">
            <a:spAutoFit/>
          </a:bodyPr>
          <a:lstStyle/>
          <a:p>
            <a:r>
              <a:rPr lang="en-GB" sz="3600" b="1" dirty="0">
                <a:solidFill>
                  <a:schemeClr val="bg1"/>
                </a:solidFill>
                <a:latin typeface="+mn-lt"/>
              </a:rPr>
              <a:t> The context</a:t>
            </a:r>
          </a:p>
        </p:txBody>
      </p:sp>
    </p:spTree>
    <p:extLst>
      <p:ext uri="{BB962C8B-B14F-4D97-AF65-F5344CB8AC3E}">
        <p14:creationId xmlns:p14="http://schemas.microsoft.com/office/powerpoint/2010/main" val="2028623666"/>
      </p:ext>
    </p:extLst>
  </p:cSld>
  <p:clrMapOvr>
    <a:masterClrMapping/>
  </p:clrMapOvr>
  <p:transition spd="slow" advClick="0" advTm="20000">
    <p:wip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31" y="2327859"/>
            <a:ext cx="2021823" cy="285670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9748" y="2327858"/>
            <a:ext cx="2023919" cy="2856705"/>
          </a:xfrm>
          <a:prstGeom prst="rect">
            <a:avLst/>
          </a:prstGeom>
        </p:spPr>
      </p:pic>
      <p:sp>
        <p:nvSpPr>
          <p:cNvPr id="4" name="TextBox 3"/>
          <p:cNvSpPr txBox="1"/>
          <p:nvPr/>
        </p:nvSpPr>
        <p:spPr>
          <a:xfrm>
            <a:off x="276754" y="1138946"/>
            <a:ext cx="8555447" cy="954107"/>
          </a:xfrm>
          <a:prstGeom prst="rect">
            <a:avLst/>
          </a:prstGeom>
          <a:solidFill>
            <a:srgbClr val="FF0000"/>
          </a:solidFill>
        </p:spPr>
        <p:txBody>
          <a:bodyPr wrap="square" rtlCol="0">
            <a:spAutoFit/>
          </a:bodyPr>
          <a:lstStyle/>
          <a:p>
            <a:pPr algn="ctr"/>
            <a:r>
              <a:rPr lang="en-GB" sz="2800" dirty="0">
                <a:solidFill>
                  <a:schemeClr val="bg1"/>
                </a:solidFill>
                <a:latin typeface="+mn-lt"/>
              </a:rPr>
              <a:t>http://www.artscouncil.org.uk/sector-resilience/envisioning-library-future</a:t>
            </a:r>
            <a:endParaRPr lang="en-GB" sz="2400" dirty="0">
              <a:solidFill>
                <a:schemeClr val="bg1"/>
              </a:solidFill>
              <a:latin typeface="+mn-l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115" y="2327857"/>
            <a:ext cx="2025388" cy="2856705"/>
          </a:xfrm>
          <a:prstGeom prst="rect">
            <a:avLst/>
          </a:prstGeom>
        </p:spPr>
      </p:pic>
      <p:sp>
        <p:nvSpPr>
          <p:cNvPr id="7" name="TextBox 6"/>
          <p:cNvSpPr txBox="1"/>
          <p:nvPr/>
        </p:nvSpPr>
        <p:spPr>
          <a:xfrm>
            <a:off x="307031" y="5415015"/>
            <a:ext cx="8555447" cy="954107"/>
          </a:xfrm>
          <a:prstGeom prst="rect">
            <a:avLst/>
          </a:prstGeom>
          <a:solidFill>
            <a:srgbClr val="FF0000"/>
          </a:solidFill>
        </p:spPr>
        <p:txBody>
          <a:bodyPr wrap="square" rtlCol="0">
            <a:spAutoFit/>
          </a:bodyPr>
          <a:lstStyle/>
          <a:p>
            <a:pPr algn="ctr"/>
            <a:r>
              <a:rPr lang="en-GB" sz="2800" dirty="0">
                <a:solidFill>
                  <a:schemeClr val="bg1"/>
                </a:solidFill>
                <a:latin typeface="+mn-lt"/>
              </a:rPr>
              <a:t>https://www.britishcouncil.org/voices-magazine/</a:t>
            </a:r>
          </a:p>
          <a:p>
            <a:pPr algn="ctr"/>
            <a:r>
              <a:rPr lang="en-GB" sz="2800" dirty="0">
                <a:solidFill>
                  <a:schemeClr val="bg1"/>
                </a:solidFill>
                <a:latin typeface="+mn-lt"/>
              </a:rPr>
              <a:t>why-still-need-public-libraries-digital-age</a:t>
            </a:r>
            <a:endParaRPr lang="en-GB" sz="2400" dirty="0">
              <a:solidFill>
                <a:schemeClr val="bg1"/>
              </a:solidFill>
              <a:latin typeface="+mn-lt"/>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5398" y="2327857"/>
            <a:ext cx="2216803" cy="2856705"/>
          </a:xfrm>
          <a:prstGeom prst="rect">
            <a:avLst/>
          </a:prstGeom>
        </p:spPr>
      </p:pic>
      <p:sp>
        <p:nvSpPr>
          <p:cNvPr id="9" name="TextBox 8"/>
          <p:cNvSpPr txBox="1"/>
          <p:nvPr/>
        </p:nvSpPr>
        <p:spPr>
          <a:xfrm>
            <a:off x="275706" y="257809"/>
            <a:ext cx="2830565" cy="646331"/>
          </a:xfrm>
          <a:prstGeom prst="rect">
            <a:avLst/>
          </a:prstGeom>
          <a:solidFill>
            <a:srgbClr val="FF0000"/>
          </a:solidFill>
        </p:spPr>
        <p:txBody>
          <a:bodyPr wrap="square" rtlCol="0">
            <a:spAutoFit/>
          </a:bodyPr>
          <a:lstStyle/>
          <a:p>
            <a:r>
              <a:rPr lang="en-GB" sz="3600" b="1" dirty="0">
                <a:solidFill>
                  <a:schemeClr val="bg1"/>
                </a:solidFill>
                <a:latin typeface="+mn-lt"/>
              </a:rPr>
              <a:t> Inspiration</a:t>
            </a:r>
          </a:p>
        </p:txBody>
      </p:sp>
    </p:spTree>
    <p:extLst>
      <p:ext uri="{BB962C8B-B14F-4D97-AF65-F5344CB8AC3E}">
        <p14:creationId xmlns:p14="http://schemas.microsoft.com/office/powerpoint/2010/main" val="4010513082"/>
      </p:ext>
    </p:extLst>
  </p:cSld>
  <p:clrMapOvr>
    <a:masterClrMapping/>
  </p:clrMapOvr>
  <p:transition spd="slow" advClick="0" advTm="20000">
    <p:wip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AECE4A-4FEF-416B-9BEC-229FA6AAB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65" y="1244389"/>
            <a:ext cx="8554065" cy="4107062"/>
          </a:xfrm>
          <a:prstGeom prst="rect">
            <a:avLst/>
          </a:prstGeom>
        </p:spPr>
      </p:pic>
      <p:sp>
        <p:nvSpPr>
          <p:cNvPr id="6" name="TextBox 5">
            <a:extLst>
              <a:ext uri="{FF2B5EF4-FFF2-40B4-BE49-F238E27FC236}">
                <a16:creationId xmlns:a16="http://schemas.microsoft.com/office/drawing/2014/main" id="{B7CFD3DB-85A5-429E-BDC4-AD2BE587AE37}"/>
              </a:ext>
            </a:extLst>
          </p:cNvPr>
          <p:cNvSpPr txBox="1"/>
          <p:nvPr/>
        </p:nvSpPr>
        <p:spPr>
          <a:xfrm>
            <a:off x="166586" y="5535854"/>
            <a:ext cx="8554065" cy="923330"/>
          </a:xfrm>
          <a:prstGeom prst="rect">
            <a:avLst/>
          </a:prstGeom>
          <a:noFill/>
        </p:spPr>
        <p:txBody>
          <a:bodyPr wrap="square" rtlCol="0">
            <a:spAutoFit/>
          </a:bodyPr>
          <a:lstStyle/>
          <a:p>
            <a:pPr algn="ctr"/>
            <a:r>
              <a:rPr lang="en-GB" sz="5400" b="1" dirty="0">
                <a:solidFill>
                  <a:srgbClr val="FF0000"/>
                </a:solidFill>
                <a:latin typeface="+mn-lt"/>
              </a:rPr>
              <a:t>http://humanlibrary.org/</a:t>
            </a:r>
            <a:endParaRPr lang="en-GB" sz="4400" b="1" dirty="0">
              <a:solidFill>
                <a:srgbClr val="FF0000"/>
              </a:solidFill>
              <a:latin typeface="+mn-lt"/>
            </a:endParaRPr>
          </a:p>
        </p:txBody>
      </p:sp>
      <p:sp>
        <p:nvSpPr>
          <p:cNvPr id="4" name="TextBox 3"/>
          <p:cNvSpPr txBox="1"/>
          <p:nvPr/>
        </p:nvSpPr>
        <p:spPr>
          <a:xfrm>
            <a:off x="275707" y="257809"/>
            <a:ext cx="3301211" cy="646331"/>
          </a:xfrm>
          <a:prstGeom prst="rect">
            <a:avLst/>
          </a:prstGeom>
          <a:solidFill>
            <a:srgbClr val="FF0000"/>
          </a:solidFill>
        </p:spPr>
        <p:txBody>
          <a:bodyPr wrap="square" rtlCol="0">
            <a:spAutoFit/>
          </a:bodyPr>
          <a:lstStyle/>
          <a:p>
            <a:r>
              <a:rPr lang="en-GB" sz="3600" b="1" dirty="0">
                <a:solidFill>
                  <a:schemeClr val="bg1"/>
                </a:solidFill>
                <a:latin typeface="+mn-lt"/>
              </a:rPr>
              <a:t> The Concept</a:t>
            </a:r>
          </a:p>
        </p:txBody>
      </p:sp>
    </p:spTree>
    <p:extLst>
      <p:ext uri="{BB962C8B-B14F-4D97-AF65-F5344CB8AC3E}">
        <p14:creationId xmlns:p14="http://schemas.microsoft.com/office/powerpoint/2010/main" val="1390883580"/>
      </p:ext>
    </p:extLst>
  </p:cSld>
  <p:clrMapOvr>
    <a:masterClrMapping/>
  </p:clrMapOvr>
  <p:transition spd="slow" advClick="0" advTm="20000">
    <p:wip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Image result for human library">
            <a:extLst>
              <a:ext uri="{FF2B5EF4-FFF2-40B4-BE49-F238E27FC236}">
                <a16:creationId xmlns:a16="http://schemas.microsoft.com/office/drawing/2014/main" id="{9D539FD9-29B5-4F18-AF8F-6483A7D443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40" r="13191"/>
          <a:stretch/>
        </p:blipFill>
        <p:spPr bwMode="auto">
          <a:xfrm>
            <a:off x="248804" y="152400"/>
            <a:ext cx="2324579" cy="23858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uman library">
            <a:extLst>
              <a:ext uri="{FF2B5EF4-FFF2-40B4-BE49-F238E27FC236}">
                <a16:creationId xmlns:a16="http://schemas.microsoft.com/office/drawing/2014/main" id="{69FADA7F-2023-42D2-A8CF-586746E3B2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50" r="11146"/>
          <a:stretch/>
        </p:blipFill>
        <p:spPr bwMode="auto">
          <a:xfrm>
            <a:off x="5721530" y="176048"/>
            <a:ext cx="321752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uman library">
            <a:extLst>
              <a:ext uri="{FF2B5EF4-FFF2-40B4-BE49-F238E27FC236}">
                <a16:creationId xmlns:a16="http://schemas.microsoft.com/office/drawing/2014/main" id="{42308AC8-5DD7-45A3-9841-3495F189E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616" r="27529"/>
          <a:stretch/>
        </p:blipFill>
        <p:spPr bwMode="auto">
          <a:xfrm>
            <a:off x="248804" y="2721161"/>
            <a:ext cx="2314575" cy="39844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human library">
            <a:extLst>
              <a:ext uri="{FF2B5EF4-FFF2-40B4-BE49-F238E27FC236}">
                <a16:creationId xmlns:a16="http://schemas.microsoft.com/office/drawing/2014/main" id="{6A314A0A-51B5-42E6-A433-3AC9CDD38A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353" r="19957"/>
          <a:stretch/>
        </p:blipFill>
        <p:spPr bwMode="auto">
          <a:xfrm>
            <a:off x="5727001" y="2721160"/>
            <a:ext cx="3212051" cy="3984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83211" y="225415"/>
            <a:ext cx="2913017" cy="6632585"/>
          </a:xfrm>
          <a:prstGeom prst="rect">
            <a:avLst/>
          </a:prstGeom>
          <a:noFill/>
        </p:spPr>
        <p:txBody>
          <a:bodyPr wrap="square" rtlCol="0">
            <a:spAutoFit/>
          </a:bodyPr>
          <a:lstStyle/>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Homeless</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Refugee</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Unemployed</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Religious Group</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Young single Mother</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PTSD</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ADHD</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Autism</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Mental Health issues</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HIV</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Sexually abused</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Drug/alcohol dependent</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Lifestyle choice</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Sexual orientation</a:t>
            </a:r>
          </a:p>
          <a:p>
            <a:pPr marL="285750" indent="-285750">
              <a:lnSpc>
                <a:spcPct val="150000"/>
              </a:lnSpc>
              <a:buClr>
                <a:srgbClr val="FF0000"/>
              </a:buClr>
              <a:buFont typeface="Arial" panose="020B0604020202020204" pitchFamily="34" charset="0"/>
              <a:buChar char="•"/>
            </a:pPr>
            <a:r>
              <a:rPr lang="en-GB" sz="1800" dirty="0">
                <a:solidFill>
                  <a:schemeClr val="bg1"/>
                </a:solidFill>
                <a:latin typeface="+mn-lt"/>
              </a:rPr>
              <a:t>Image/appearance</a:t>
            </a:r>
          </a:p>
          <a:p>
            <a:endParaRPr lang="en-GB" dirty="0"/>
          </a:p>
        </p:txBody>
      </p:sp>
    </p:spTree>
    <p:extLst>
      <p:ext uri="{BB962C8B-B14F-4D97-AF65-F5344CB8AC3E}">
        <p14:creationId xmlns:p14="http://schemas.microsoft.com/office/powerpoint/2010/main" val="753896634"/>
      </p:ext>
    </p:extLst>
  </p:cSld>
  <p:clrMapOvr>
    <a:masterClrMapping/>
  </p:clrMapOvr>
  <p:transition spd="slow" advClick="0" advTm="20000">
    <p:wip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730"/>
          <a:stretch/>
        </p:blipFill>
        <p:spPr>
          <a:xfrm>
            <a:off x="171292" y="954740"/>
            <a:ext cx="4385510" cy="243007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7904" b="8233"/>
          <a:stretch/>
        </p:blipFill>
        <p:spPr>
          <a:xfrm>
            <a:off x="4614003" y="954741"/>
            <a:ext cx="4386305" cy="2447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212" y="3620251"/>
            <a:ext cx="4351749" cy="2895317"/>
          </a:xfrm>
          <a:prstGeom prst="rect">
            <a:avLst/>
          </a:prstGeom>
        </p:spPr>
      </p:pic>
      <p:sp>
        <p:nvSpPr>
          <p:cNvPr id="8" name="TextBox 7"/>
          <p:cNvSpPr txBox="1"/>
          <p:nvPr/>
        </p:nvSpPr>
        <p:spPr>
          <a:xfrm>
            <a:off x="171292" y="106127"/>
            <a:ext cx="8829015" cy="646331"/>
          </a:xfrm>
          <a:prstGeom prst="rect">
            <a:avLst/>
          </a:prstGeom>
          <a:solidFill>
            <a:srgbClr val="FF0000"/>
          </a:solidFill>
        </p:spPr>
        <p:txBody>
          <a:bodyPr wrap="square" rtlCol="0">
            <a:spAutoFit/>
          </a:bodyPr>
          <a:lstStyle/>
          <a:p>
            <a:pPr algn="ctr"/>
            <a:r>
              <a:rPr lang="en-GB" sz="3600" b="1" dirty="0">
                <a:solidFill>
                  <a:schemeClr val="bg1"/>
                </a:solidFill>
                <a:latin typeface="+mn-lt"/>
              </a:rPr>
              <a:t>Library and Student Support (LSS)</a:t>
            </a:r>
          </a:p>
        </p:txBody>
      </p:sp>
      <p:sp>
        <p:nvSpPr>
          <p:cNvPr id="2" name="Rectangle 1"/>
          <p:cNvSpPr/>
          <p:nvPr/>
        </p:nvSpPr>
        <p:spPr>
          <a:xfrm>
            <a:off x="4754880" y="3620251"/>
            <a:ext cx="4120896" cy="2895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dirty="0"/>
              <a:t>Academic Writing</a:t>
            </a:r>
          </a:p>
          <a:p>
            <a:r>
              <a:rPr lang="en-GB" sz="1900" dirty="0"/>
              <a:t>Counselling and Mental Health</a:t>
            </a:r>
          </a:p>
          <a:p>
            <a:r>
              <a:rPr lang="en-GB" sz="1900" dirty="0"/>
              <a:t>Disability </a:t>
            </a:r>
          </a:p>
          <a:p>
            <a:r>
              <a:rPr lang="en-GB" sz="1900" dirty="0"/>
              <a:t>Finance</a:t>
            </a:r>
          </a:p>
          <a:p>
            <a:r>
              <a:rPr lang="en-GB" sz="1900" dirty="0"/>
              <a:t>International Student Advice</a:t>
            </a:r>
          </a:p>
          <a:p>
            <a:r>
              <a:rPr lang="en-GB" sz="1900" dirty="0"/>
              <a:t>IT</a:t>
            </a:r>
          </a:p>
          <a:p>
            <a:r>
              <a:rPr lang="en-GB" sz="1900" dirty="0"/>
              <a:t>Library</a:t>
            </a:r>
          </a:p>
          <a:p>
            <a:r>
              <a:rPr lang="en-GB" sz="1900" dirty="0"/>
              <a:t>Maths and Stats Support</a:t>
            </a:r>
          </a:p>
          <a:p>
            <a:r>
              <a:rPr lang="en-GB" sz="1900" dirty="0"/>
              <a:t>Student Welfare</a:t>
            </a:r>
          </a:p>
        </p:txBody>
      </p:sp>
    </p:spTree>
    <p:extLst>
      <p:ext uri="{BB962C8B-B14F-4D97-AF65-F5344CB8AC3E}">
        <p14:creationId xmlns:p14="http://schemas.microsoft.com/office/powerpoint/2010/main" val="1141406903"/>
      </p:ext>
    </p:extLst>
  </p:cSld>
  <p:clrMapOvr>
    <a:masterClrMapping/>
  </p:clrMapOvr>
  <p:transition spd="slow" advClick="0" advTm="20000">
    <p:wip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lowchart: Alternate Process 2"/>
          <p:cNvSpPr/>
          <p:nvPr/>
        </p:nvSpPr>
        <p:spPr>
          <a:xfrm>
            <a:off x="499339" y="1273483"/>
            <a:ext cx="1977695" cy="165257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Strategy Refresh</a:t>
            </a:r>
          </a:p>
        </p:txBody>
      </p:sp>
      <p:sp>
        <p:nvSpPr>
          <p:cNvPr id="5" name="Flowchart: Alternate Process 4"/>
          <p:cNvSpPr/>
          <p:nvPr/>
        </p:nvSpPr>
        <p:spPr>
          <a:xfrm>
            <a:off x="3609906" y="1333374"/>
            <a:ext cx="2028147" cy="159617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People and Culture strand</a:t>
            </a:r>
          </a:p>
        </p:txBody>
      </p:sp>
      <p:sp>
        <p:nvSpPr>
          <p:cNvPr id="6" name="Flowchart: Alternate Process 5"/>
          <p:cNvSpPr/>
          <p:nvPr/>
        </p:nvSpPr>
        <p:spPr>
          <a:xfrm>
            <a:off x="3346833" y="4377267"/>
            <a:ext cx="2554291" cy="220577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Recognising that the diversity of our students and staff is an incredible resource </a:t>
            </a:r>
          </a:p>
        </p:txBody>
      </p:sp>
      <p:sp>
        <p:nvSpPr>
          <p:cNvPr id="7" name="Flowchart: Alternate Process 6"/>
          <p:cNvSpPr/>
          <p:nvPr/>
        </p:nvSpPr>
        <p:spPr>
          <a:xfrm>
            <a:off x="399918" y="4480944"/>
            <a:ext cx="2349936" cy="21160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Finding new ways of putting students at the centre of everything we do</a:t>
            </a:r>
          </a:p>
        </p:txBody>
      </p:sp>
      <p:sp>
        <p:nvSpPr>
          <p:cNvPr id="8" name="Flowchart: Alternate Process 7"/>
          <p:cNvSpPr/>
          <p:nvPr/>
        </p:nvSpPr>
        <p:spPr>
          <a:xfrm>
            <a:off x="6702194" y="1329888"/>
            <a:ext cx="1997665" cy="159617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Human Book Event</a:t>
            </a:r>
          </a:p>
        </p:txBody>
      </p:sp>
      <p:sp>
        <p:nvSpPr>
          <p:cNvPr id="10" name="Down Arrow 9"/>
          <p:cNvSpPr/>
          <p:nvPr/>
        </p:nvSpPr>
        <p:spPr>
          <a:xfrm>
            <a:off x="1125931" y="3192379"/>
            <a:ext cx="724513" cy="102224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4261724" y="3192379"/>
            <a:ext cx="724513" cy="97653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7338771" y="3192379"/>
            <a:ext cx="724513" cy="97653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lus 12"/>
          <p:cNvSpPr/>
          <p:nvPr/>
        </p:nvSpPr>
        <p:spPr>
          <a:xfrm>
            <a:off x="2575648" y="1670774"/>
            <a:ext cx="914400" cy="91440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qual 13"/>
          <p:cNvSpPr/>
          <p:nvPr/>
        </p:nvSpPr>
        <p:spPr>
          <a:xfrm>
            <a:off x="5757911" y="1708260"/>
            <a:ext cx="854363" cy="783021"/>
          </a:xfrm>
          <a:prstGeom prst="mathEqual">
            <a:avLst>
              <a:gd name="adj1" fmla="val 23520"/>
              <a:gd name="adj2" fmla="val 158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Flowchart: Alternate Process 14"/>
          <p:cNvSpPr/>
          <p:nvPr/>
        </p:nvSpPr>
        <p:spPr>
          <a:xfrm>
            <a:off x="6632937" y="4472910"/>
            <a:ext cx="2136183" cy="21101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Books are people, and reading is a conversation</a:t>
            </a:r>
          </a:p>
        </p:txBody>
      </p:sp>
      <p:sp>
        <p:nvSpPr>
          <p:cNvPr id="16" name="TextBox 15"/>
          <p:cNvSpPr txBox="1"/>
          <p:nvPr/>
        </p:nvSpPr>
        <p:spPr>
          <a:xfrm>
            <a:off x="1524" y="257809"/>
            <a:ext cx="4449452" cy="646331"/>
          </a:xfrm>
          <a:prstGeom prst="rect">
            <a:avLst/>
          </a:prstGeom>
          <a:solidFill>
            <a:srgbClr val="FF0000"/>
          </a:solidFill>
        </p:spPr>
        <p:txBody>
          <a:bodyPr wrap="square" rtlCol="0">
            <a:spAutoFit/>
          </a:bodyPr>
          <a:lstStyle/>
          <a:p>
            <a:r>
              <a:rPr lang="en-GB" sz="3600" b="1" dirty="0">
                <a:solidFill>
                  <a:schemeClr val="bg1"/>
                </a:solidFill>
                <a:latin typeface="+mn-lt"/>
              </a:rPr>
              <a:t>  Making it happen..</a:t>
            </a:r>
          </a:p>
        </p:txBody>
      </p:sp>
    </p:spTree>
    <p:extLst>
      <p:ext uri="{BB962C8B-B14F-4D97-AF65-F5344CB8AC3E}">
        <p14:creationId xmlns:p14="http://schemas.microsoft.com/office/powerpoint/2010/main" val="2981953872"/>
      </p:ext>
    </p:extLst>
  </p:cSld>
  <p:clrMapOvr>
    <a:masterClrMapping/>
  </p:clrMapOvr>
  <p:transition spd="slow" advClick="0" advTm="20000">
    <p:wip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9277" b="4598"/>
          <a:stretch/>
        </p:blipFill>
        <p:spPr>
          <a:xfrm>
            <a:off x="4475748" y="170317"/>
            <a:ext cx="4551237" cy="338444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7450" b="31040"/>
          <a:stretch/>
        </p:blipFill>
        <p:spPr>
          <a:xfrm>
            <a:off x="151900" y="3767878"/>
            <a:ext cx="8859043" cy="279494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004" t="11182" r="3646" b="9928"/>
          <a:stretch/>
        </p:blipFill>
        <p:spPr>
          <a:xfrm>
            <a:off x="151900" y="170317"/>
            <a:ext cx="4152386" cy="2675965"/>
          </a:xfrm>
          <a:prstGeom prst="rect">
            <a:avLst/>
          </a:prstGeom>
        </p:spPr>
      </p:pic>
      <p:sp>
        <p:nvSpPr>
          <p:cNvPr id="6" name="TextBox 5"/>
          <p:cNvSpPr txBox="1"/>
          <p:nvPr/>
        </p:nvSpPr>
        <p:spPr>
          <a:xfrm>
            <a:off x="151900" y="2928794"/>
            <a:ext cx="4152386" cy="646331"/>
          </a:xfrm>
          <a:prstGeom prst="rect">
            <a:avLst/>
          </a:prstGeom>
          <a:solidFill>
            <a:srgbClr val="FF0000"/>
          </a:solidFill>
        </p:spPr>
        <p:txBody>
          <a:bodyPr wrap="square" rtlCol="0">
            <a:spAutoFit/>
          </a:bodyPr>
          <a:lstStyle/>
          <a:p>
            <a:r>
              <a:rPr lang="en-GB" sz="3600" b="1" dirty="0">
                <a:solidFill>
                  <a:schemeClr val="bg1"/>
                </a:solidFill>
                <a:latin typeface="+mn-lt"/>
              </a:rPr>
              <a:t>..and it happened!</a:t>
            </a:r>
          </a:p>
        </p:txBody>
      </p:sp>
    </p:spTree>
    <p:extLst>
      <p:ext uri="{BB962C8B-B14F-4D97-AF65-F5344CB8AC3E}">
        <p14:creationId xmlns:p14="http://schemas.microsoft.com/office/powerpoint/2010/main" val="2824141989"/>
      </p:ext>
    </p:extLst>
  </p:cSld>
  <p:clrMapOvr>
    <a:masterClrMapping/>
  </p:clrMapOvr>
  <p:transition spd="slow" advClick="0" advTm="20000">
    <p:wip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070" t="3508"/>
          <a:stretch/>
        </p:blipFill>
        <p:spPr>
          <a:xfrm>
            <a:off x="3673642" y="176463"/>
            <a:ext cx="3064042" cy="207423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5070"/>
          <a:stretch/>
        </p:blipFill>
        <p:spPr>
          <a:xfrm>
            <a:off x="3673642" y="4473029"/>
            <a:ext cx="3064042" cy="214964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8188" r="4287"/>
          <a:stretch/>
        </p:blipFill>
        <p:spPr>
          <a:xfrm>
            <a:off x="195940" y="4473029"/>
            <a:ext cx="3344811" cy="2149642"/>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8579" t="9893" r="11919"/>
          <a:stretch/>
        </p:blipFill>
        <p:spPr>
          <a:xfrm>
            <a:off x="3689684" y="2390274"/>
            <a:ext cx="3048000" cy="1943176"/>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5184" r="31481"/>
          <a:stretch/>
        </p:blipFill>
        <p:spPr>
          <a:xfrm>
            <a:off x="6875160" y="1688945"/>
            <a:ext cx="2044251" cy="181557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25025" r="37078"/>
          <a:stretch/>
        </p:blipFill>
        <p:spPr>
          <a:xfrm>
            <a:off x="6875160" y="176463"/>
            <a:ext cx="2028208" cy="1359402"/>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3093" r="3093"/>
          <a:stretch/>
        </p:blipFill>
        <p:spPr>
          <a:xfrm rot="5400000">
            <a:off x="6452718" y="4080043"/>
            <a:ext cx="2919663" cy="2074779"/>
          </a:xfrm>
          <a:prstGeom prst="rect">
            <a:avLst/>
          </a:prstGeom>
        </p:spPr>
      </p:pic>
      <p:sp>
        <p:nvSpPr>
          <p:cNvPr id="17" name="TextBox 16"/>
          <p:cNvSpPr txBox="1"/>
          <p:nvPr/>
        </p:nvSpPr>
        <p:spPr>
          <a:xfrm>
            <a:off x="143258" y="241281"/>
            <a:ext cx="3803100" cy="4339650"/>
          </a:xfrm>
          <a:prstGeom prst="rect">
            <a:avLst/>
          </a:prstGeom>
          <a:noFill/>
        </p:spPr>
        <p:txBody>
          <a:bodyPr wrap="square" rtlCol="0">
            <a:spAutoFit/>
          </a:bodyPr>
          <a:lstStyle/>
          <a:p>
            <a:pPr>
              <a:lnSpc>
                <a:spcPct val="150000"/>
              </a:lnSpc>
            </a:pPr>
            <a:r>
              <a:rPr lang="en-GB" sz="2800" b="1" dirty="0">
                <a:solidFill>
                  <a:srgbClr val="FF0000"/>
                </a:solidFill>
                <a:latin typeface="+mn-lt"/>
              </a:rPr>
              <a:t>3</a:t>
            </a:r>
            <a:r>
              <a:rPr lang="en-GB" sz="2800" b="1" dirty="0">
                <a:solidFill>
                  <a:schemeClr val="bg1"/>
                </a:solidFill>
                <a:latin typeface="+mn-lt"/>
              </a:rPr>
              <a:t> Hours</a:t>
            </a:r>
          </a:p>
          <a:p>
            <a:pPr>
              <a:lnSpc>
                <a:spcPct val="150000"/>
              </a:lnSpc>
            </a:pPr>
            <a:r>
              <a:rPr lang="en-GB" sz="2800" b="1" dirty="0">
                <a:solidFill>
                  <a:srgbClr val="FF0000"/>
                </a:solidFill>
                <a:latin typeface="+mn-lt"/>
              </a:rPr>
              <a:t>81</a:t>
            </a:r>
            <a:r>
              <a:rPr lang="en-GB" sz="2800" b="1" dirty="0">
                <a:solidFill>
                  <a:schemeClr val="bg1"/>
                </a:solidFill>
                <a:latin typeface="+mn-lt"/>
              </a:rPr>
              <a:t> Readers</a:t>
            </a:r>
          </a:p>
          <a:p>
            <a:pPr>
              <a:lnSpc>
                <a:spcPct val="150000"/>
              </a:lnSpc>
            </a:pPr>
            <a:r>
              <a:rPr lang="en-GB" sz="2800" b="1" dirty="0">
                <a:solidFill>
                  <a:srgbClr val="FF0000"/>
                </a:solidFill>
                <a:latin typeface="+mn-lt"/>
              </a:rPr>
              <a:t>149</a:t>
            </a:r>
            <a:r>
              <a:rPr lang="en-GB" sz="2800" b="1" dirty="0">
                <a:solidFill>
                  <a:schemeClr val="bg1"/>
                </a:solidFill>
                <a:latin typeface="+mn-lt"/>
              </a:rPr>
              <a:t> Conversations</a:t>
            </a:r>
          </a:p>
          <a:p>
            <a:pPr>
              <a:lnSpc>
                <a:spcPct val="150000"/>
              </a:lnSpc>
            </a:pPr>
            <a:r>
              <a:rPr lang="en-GB" sz="2800" b="1" dirty="0">
                <a:solidFill>
                  <a:srgbClr val="FF0000"/>
                </a:solidFill>
                <a:latin typeface="+mn-lt"/>
              </a:rPr>
              <a:t>43</a:t>
            </a:r>
            <a:r>
              <a:rPr lang="en-GB" sz="2800" b="1" dirty="0">
                <a:solidFill>
                  <a:schemeClr val="bg1"/>
                </a:solidFill>
                <a:latin typeface="+mn-lt"/>
              </a:rPr>
              <a:t>   Books </a:t>
            </a:r>
          </a:p>
          <a:p>
            <a:pPr>
              <a:lnSpc>
                <a:spcPct val="150000"/>
              </a:lnSpc>
            </a:pPr>
            <a:r>
              <a:rPr lang="en-GB" sz="2800" b="1" dirty="0">
                <a:solidFill>
                  <a:srgbClr val="FF0000"/>
                </a:solidFill>
                <a:latin typeface="+mn-lt"/>
              </a:rPr>
              <a:t>3</a:t>
            </a:r>
            <a:r>
              <a:rPr lang="en-GB" sz="2800" b="1" dirty="0">
                <a:solidFill>
                  <a:schemeClr val="bg1"/>
                </a:solidFill>
                <a:latin typeface="+mn-lt"/>
              </a:rPr>
              <a:t>     eBooks</a:t>
            </a:r>
          </a:p>
          <a:p>
            <a:pPr>
              <a:lnSpc>
                <a:spcPct val="150000"/>
              </a:lnSpc>
            </a:pPr>
            <a:r>
              <a:rPr lang="en-GB" sz="2800" b="1" dirty="0">
                <a:solidFill>
                  <a:srgbClr val="FF0000"/>
                </a:solidFill>
                <a:latin typeface="+mn-lt"/>
              </a:rPr>
              <a:t>33</a:t>
            </a:r>
            <a:r>
              <a:rPr lang="en-GB" sz="2800" b="1" dirty="0">
                <a:solidFill>
                  <a:schemeClr val="bg1"/>
                </a:solidFill>
                <a:latin typeface="+mn-lt"/>
              </a:rPr>
              <a:t>   Librarians</a:t>
            </a:r>
          </a:p>
          <a:p>
            <a:endParaRPr lang="en-GB" sz="2400" dirty="0"/>
          </a:p>
        </p:txBody>
      </p:sp>
    </p:spTree>
    <p:extLst>
      <p:ext uri="{BB962C8B-B14F-4D97-AF65-F5344CB8AC3E}">
        <p14:creationId xmlns:p14="http://schemas.microsoft.com/office/powerpoint/2010/main" val="824023698"/>
      </p:ext>
    </p:extLst>
  </p:cSld>
  <p:clrMapOvr>
    <a:masterClrMapping/>
  </p:clrMapOvr>
  <p:transition spd="slow" advClick="0" advTm="20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Why did we want to change?</a:t>
            </a:r>
          </a:p>
        </p:txBody>
      </p:sp>
      <p:sp>
        <p:nvSpPr>
          <p:cNvPr id="3" name="Content Placeholder 2"/>
          <p:cNvSpPr>
            <a:spLocks noGrp="1"/>
          </p:cNvSpPr>
          <p:nvPr>
            <p:ph idx="1"/>
          </p:nvPr>
        </p:nvSpPr>
        <p:spPr>
          <a:xfrm>
            <a:off x="617603" y="1419673"/>
            <a:ext cx="7983542" cy="4694820"/>
          </a:xfrm>
        </p:spPr>
        <p:txBody>
          <a:bodyPr>
            <a:noAutofit/>
          </a:bodyPr>
          <a:lstStyle/>
          <a:p>
            <a:pPr marL="0" indent="0">
              <a:buNone/>
            </a:pPr>
            <a:r>
              <a:rPr lang="en-GB" sz="2800" dirty="0">
                <a:solidFill>
                  <a:srgbClr val="136771"/>
                </a:solidFill>
              </a:rPr>
              <a:t>We needed more real-time feedback to enable us to deal with issues as and when they arose.</a:t>
            </a:r>
          </a:p>
          <a:p>
            <a:pPr marL="0" indent="0">
              <a:buNone/>
            </a:pPr>
            <a:endParaRPr lang="en-GB" sz="2800" dirty="0">
              <a:solidFill>
                <a:srgbClr val="136771"/>
              </a:solidFill>
            </a:endParaRPr>
          </a:p>
          <a:p>
            <a:pPr marL="0" indent="0">
              <a:buNone/>
            </a:pPr>
            <a:r>
              <a:rPr lang="en-GB" sz="2800" dirty="0">
                <a:solidFill>
                  <a:srgbClr val="136771"/>
                </a:solidFill>
              </a:rPr>
              <a:t>We needed users to tell us in their own words instead of using closed questionnaires. </a:t>
            </a:r>
          </a:p>
          <a:p>
            <a:pPr marL="0" indent="0">
              <a:buNone/>
            </a:pPr>
            <a:endParaRPr lang="en-GB" sz="2800" dirty="0">
              <a:solidFill>
                <a:srgbClr val="136771"/>
              </a:solidFill>
            </a:endParaRPr>
          </a:p>
          <a:p>
            <a:pPr marL="0" indent="0">
              <a:buNone/>
            </a:pPr>
            <a:r>
              <a:rPr lang="en-GB" sz="2800" dirty="0">
                <a:solidFill>
                  <a:srgbClr val="136771"/>
                </a:solidFill>
              </a:rPr>
              <a:t>We needed more supporting evidence to drive changes to improve our services and environment.</a:t>
            </a:r>
            <a:endParaRPr lang="en-US" sz="2800" dirty="0">
              <a:solidFill>
                <a:srgbClr val="136771"/>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Tree>
    <p:extLst>
      <p:ext uri="{BB962C8B-B14F-4D97-AF65-F5344CB8AC3E}">
        <p14:creationId xmlns:p14="http://schemas.microsoft.com/office/powerpoint/2010/main" val="2644301956"/>
      </p:ext>
    </p:extLst>
  </p:cSld>
  <p:clrMapOvr>
    <a:masterClrMapping/>
  </p:clrMapOvr>
  <p:transition spd="slow" advClick="0" advTm="20000">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33F4-40F5-40B4-B4D5-D823FD32AE0D}"/>
              </a:ext>
            </a:extLst>
          </p:cNvPr>
          <p:cNvSpPr>
            <a:spLocks noGrp="1"/>
          </p:cNvSpPr>
          <p:nvPr>
            <p:ph type="title"/>
          </p:nvPr>
        </p:nvSpPr>
        <p:spPr>
          <a:xfrm>
            <a:off x="352424" y="372971"/>
            <a:ext cx="5708133" cy="844483"/>
          </a:xfrm>
          <a:solidFill>
            <a:srgbClr val="FF0000"/>
          </a:solidFill>
          <a:ln>
            <a:solidFill>
              <a:srgbClr val="FF0000"/>
            </a:solidFill>
          </a:ln>
        </p:spPr>
        <p:txBody>
          <a:bodyPr/>
          <a:lstStyle/>
          <a:p>
            <a:pPr algn="ctr"/>
            <a:r>
              <a:rPr lang="en-GB" sz="700" dirty="0">
                <a:solidFill>
                  <a:schemeClr val="bg1"/>
                </a:solidFill>
              </a:rPr>
              <a:t> </a:t>
            </a:r>
            <a:br>
              <a:rPr lang="en-GB" sz="700" dirty="0">
                <a:solidFill>
                  <a:schemeClr val="bg1"/>
                </a:solidFill>
              </a:rPr>
            </a:br>
            <a:r>
              <a:rPr lang="en-GB" sz="3600" dirty="0">
                <a:solidFill>
                  <a:schemeClr val="bg1"/>
                </a:solidFill>
              </a:rPr>
              <a:t>It worked….</a:t>
            </a:r>
            <a:r>
              <a:rPr lang="en-GB" sz="4000" dirty="0">
                <a:solidFill>
                  <a:schemeClr val="bg1"/>
                </a:solidFill>
              </a:rPr>
              <a:t>evaluation</a:t>
            </a:r>
            <a:endParaRPr lang="en-GB" sz="3600" dirty="0">
              <a:solidFill>
                <a:schemeClr val="bg1"/>
              </a:solidFill>
            </a:endParaRPr>
          </a:p>
        </p:txBody>
      </p:sp>
      <p:sp>
        <p:nvSpPr>
          <p:cNvPr id="3" name="Content Placeholder 2">
            <a:extLst>
              <a:ext uri="{FF2B5EF4-FFF2-40B4-BE49-F238E27FC236}">
                <a16:creationId xmlns:a16="http://schemas.microsoft.com/office/drawing/2014/main" id="{40400E39-935D-42A5-A5A6-6553C4BBF598}"/>
              </a:ext>
            </a:extLst>
          </p:cNvPr>
          <p:cNvSpPr>
            <a:spLocks noGrp="1"/>
          </p:cNvSpPr>
          <p:nvPr>
            <p:ph idx="1"/>
          </p:nvPr>
        </p:nvSpPr>
        <p:spPr/>
        <p:txBody>
          <a:bodyPr/>
          <a:lstStyle/>
          <a:p>
            <a:pPr marL="0" indent="0">
              <a:buNone/>
            </a:pPr>
            <a:r>
              <a:rPr lang="en-GB" sz="2800" b="1" dirty="0">
                <a:solidFill>
                  <a:schemeClr val="bg1"/>
                </a:solidFill>
              </a:rPr>
              <a:t>Information gained </a:t>
            </a:r>
            <a:r>
              <a:rPr lang="en-GB" sz="2800" dirty="0">
                <a:solidFill>
                  <a:schemeClr val="bg1"/>
                </a:solidFill>
              </a:rPr>
              <a:t>- useful / very useful</a:t>
            </a:r>
          </a:p>
          <a:p>
            <a:pPr marL="0" indent="0">
              <a:buNone/>
            </a:pPr>
            <a:endParaRPr lang="en-GB" sz="3200" dirty="0">
              <a:solidFill>
                <a:schemeClr val="bg1"/>
              </a:solidFill>
            </a:endParaRPr>
          </a:p>
          <a:p>
            <a:pPr marL="0" indent="0">
              <a:buNone/>
            </a:pPr>
            <a:r>
              <a:rPr lang="en-GB" sz="2800" b="1" dirty="0">
                <a:solidFill>
                  <a:schemeClr val="bg1"/>
                </a:solidFill>
              </a:rPr>
              <a:t>Overall experience </a:t>
            </a:r>
            <a:r>
              <a:rPr lang="en-GB" sz="2800" dirty="0">
                <a:solidFill>
                  <a:schemeClr val="bg1"/>
                </a:solidFill>
              </a:rPr>
              <a:t>– good / excellent</a:t>
            </a:r>
          </a:p>
          <a:p>
            <a:pPr marL="0" indent="0">
              <a:buNone/>
            </a:pPr>
            <a:endParaRPr lang="en-GB" sz="2800" dirty="0">
              <a:solidFill>
                <a:schemeClr val="bg1"/>
              </a:solidFill>
            </a:endParaRPr>
          </a:p>
          <a:p>
            <a:pPr marL="0" indent="0">
              <a:buNone/>
            </a:pPr>
            <a:r>
              <a:rPr lang="en-GB" sz="2800" b="1" dirty="0">
                <a:solidFill>
                  <a:schemeClr val="bg1"/>
                </a:solidFill>
              </a:rPr>
              <a:t>Interested in attending future Human       Book events </a:t>
            </a:r>
            <a:r>
              <a:rPr lang="en-GB" sz="2800" dirty="0">
                <a:solidFill>
                  <a:schemeClr val="bg1"/>
                </a:solidFill>
              </a:rPr>
              <a:t>– yes</a:t>
            </a:r>
          </a:p>
        </p:txBody>
      </p:sp>
      <p:sp>
        <p:nvSpPr>
          <p:cNvPr id="4" name="7-Point Star 3"/>
          <p:cNvSpPr/>
          <p:nvPr/>
        </p:nvSpPr>
        <p:spPr>
          <a:xfrm>
            <a:off x="7167880" y="1217454"/>
            <a:ext cx="1767840" cy="160528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rPr>
              <a:t>89%</a:t>
            </a:r>
            <a:endParaRPr lang="en-GB" sz="3000" b="1" dirty="0"/>
          </a:p>
        </p:txBody>
      </p:sp>
      <p:sp>
        <p:nvSpPr>
          <p:cNvPr id="5" name="7-Point Star 4"/>
          <p:cNvSpPr/>
          <p:nvPr/>
        </p:nvSpPr>
        <p:spPr>
          <a:xfrm>
            <a:off x="7167880" y="2879725"/>
            <a:ext cx="1767840" cy="160528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rPr>
              <a:t>94%</a:t>
            </a:r>
            <a:endParaRPr lang="en-GB" sz="3000" b="1" dirty="0"/>
          </a:p>
        </p:txBody>
      </p:sp>
      <p:sp>
        <p:nvSpPr>
          <p:cNvPr id="6" name="7-Point Star 5"/>
          <p:cNvSpPr/>
          <p:nvPr/>
        </p:nvSpPr>
        <p:spPr>
          <a:xfrm>
            <a:off x="7205980" y="4485005"/>
            <a:ext cx="1767840" cy="160528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rPr>
              <a:t>92%</a:t>
            </a:r>
            <a:endParaRPr lang="en-GB" sz="3000" b="1" dirty="0"/>
          </a:p>
        </p:txBody>
      </p:sp>
    </p:spTree>
    <p:extLst>
      <p:ext uri="{BB962C8B-B14F-4D97-AF65-F5344CB8AC3E}">
        <p14:creationId xmlns:p14="http://schemas.microsoft.com/office/powerpoint/2010/main" val="1999920349"/>
      </p:ext>
    </p:extLst>
  </p:cSld>
  <p:clrMapOvr>
    <a:masterClrMapping/>
  </p:clrMapOvr>
  <p:transition spd="slow" advClick="0" advTm="20000">
    <p:wip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01" t="3940" r="2277" b="4720"/>
          <a:stretch/>
        </p:blipFill>
        <p:spPr>
          <a:xfrm>
            <a:off x="5027427" y="3940251"/>
            <a:ext cx="3667394" cy="260728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7" t="3642" r="3391" b="4015"/>
          <a:stretch/>
        </p:blipFill>
        <p:spPr>
          <a:xfrm>
            <a:off x="5027427" y="1045705"/>
            <a:ext cx="3667394" cy="269920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900" y="1078458"/>
            <a:ext cx="4378782" cy="5469081"/>
          </a:xfrm>
          <a:prstGeom prst="rect">
            <a:avLst/>
          </a:prstGeom>
        </p:spPr>
      </p:pic>
      <p:sp>
        <p:nvSpPr>
          <p:cNvPr id="5" name="TextBox 4"/>
          <p:cNvSpPr txBox="1"/>
          <p:nvPr/>
        </p:nvSpPr>
        <p:spPr>
          <a:xfrm>
            <a:off x="1524" y="257809"/>
            <a:ext cx="4207405" cy="646331"/>
          </a:xfrm>
          <a:prstGeom prst="rect">
            <a:avLst/>
          </a:prstGeom>
          <a:solidFill>
            <a:srgbClr val="FF0000"/>
          </a:solidFill>
        </p:spPr>
        <p:txBody>
          <a:bodyPr wrap="square" rtlCol="0">
            <a:spAutoFit/>
          </a:bodyPr>
          <a:lstStyle/>
          <a:p>
            <a:r>
              <a:rPr lang="en-GB" sz="3600" b="1" dirty="0">
                <a:solidFill>
                  <a:schemeClr val="bg1"/>
                </a:solidFill>
                <a:latin typeface="+mn-lt"/>
              </a:rPr>
              <a:t> And there’s more</a:t>
            </a:r>
          </a:p>
        </p:txBody>
      </p:sp>
    </p:spTree>
    <p:extLst>
      <p:ext uri="{BB962C8B-B14F-4D97-AF65-F5344CB8AC3E}">
        <p14:creationId xmlns:p14="http://schemas.microsoft.com/office/powerpoint/2010/main" val="4015523807"/>
      </p:ext>
    </p:extLst>
  </p:cSld>
  <p:clrMapOvr>
    <a:masterClrMapping/>
  </p:clrMapOvr>
  <p:transition spd="slow" advClick="0" advTm="20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0769"/>
          <a:stretch/>
        </p:blipFill>
        <p:spPr>
          <a:xfrm>
            <a:off x="-1" y="0"/>
            <a:ext cx="9179169" cy="6858000"/>
          </a:xfrm>
          <a:prstGeom prst="rect">
            <a:avLst/>
          </a:prstGeom>
        </p:spPr>
      </p:pic>
    </p:spTree>
    <p:extLst>
      <p:ext uri="{BB962C8B-B14F-4D97-AF65-F5344CB8AC3E}">
        <p14:creationId xmlns:p14="http://schemas.microsoft.com/office/powerpoint/2010/main" val="3009651002"/>
      </p:ext>
    </p:extLst>
  </p:cSld>
  <p:clrMapOvr>
    <a:masterClrMapping/>
  </p:clrMapOvr>
  <p:transition spd="slow" advClick="0" advTm="2000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l="21078" t="-5223" r="11269" b="28433"/>
          <a:stretch/>
        </p:blipFill>
        <p:spPr>
          <a:xfrm>
            <a:off x="0" y="-500454"/>
            <a:ext cx="9144000" cy="7358454"/>
          </a:xfrm>
          <a:prstGeom prst="rect">
            <a:avLst/>
          </a:prstGeom>
        </p:spPr>
      </p:pic>
      <p:sp>
        <p:nvSpPr>
          <p:cNvPr id="7" name="TextBox 6"/>
          <p:cNvSpPr txBox="1"/>
          <p:nvPr/>
        </p:nvSpPr>
        <p:spPr>
          <a:xfrm>
            <a:off x="3946359" y="1747612"/>
            <a:ext cx="5197642" cy="1938992"/>
          </a:xfrm>
          <a:prstGeom prst="rect">
            <a:avLst/>
          </a:prstGeom>
          <a:noFill/>
        </p:spPr>
        <p:txBody>
          <a:bodyPr wrap="square" rtlCol="0">
            <a:spAutoFit/>
          </a:bodyPr>
          <a:lstStyle/>
          <a:p>
            <a:pPr marL="457200" indent="-457200">
              <a:lnSpc>
                <a:spcPct val="150000"/>
              </a:lnSpc>
              <a:buClr>
                <a:srgbClr val="FF0000"/>
              </a:buClr>
              <a:buFont typeface="Arial" panose="020B0604020202020204" pitchFamily="34" charset="0"/>
              <a:buChar char="•"/>
            </a:pPr>
            <a:r>
              <a:rPr lang="en-GB" sz="4000" dirty="0">
                <a:solidFill>
                  <a:schemeClr val="bg1"/>
                </a:solidFill>
                <a:latin typeface="+mn-lt"/>
                <a:cs typeface="Calibri" panose="020F0502020204030204" pitchFamily="34" charset="0"/>
              </a:rPr>
              <a:t>Misunderstood</a:t>
            </a:r>
          </a:p>
          <a:p>
            <a:pPr marL="457200" indent="-457200">
              <a:lnSpc>
                <a:spcPct val="150000"/>
              </a:lnSpc>
              <a:buClr>
                <a:srgbClr val="FF0000"/>
              </a:buClr>
              <a:buFont typeface="Arial" panose="020B0604020202020204" pitchFamily="34" charset="0"/>
              <a:buChar char="•"/>
            </a:pPr>
            <a:r>
              <a:rPr lang="en-GB" sz="4000" dirty="0">
                <a:solidFill>
                  <a:schemeClr val="bg1"/>
                </a:solidFill>
                <a:latin typeface="+mn-lt"/>
                <a:cs typeface="Calibri" panose="020F0502020204030204" pitchFamily="34" charset="0"/>
              </a:rPr>
              <a:t>Timing</a:t>
            </a:r>
          </a:p>
        </p:txBody>
      </p:sp>
      <p:sp>
        <p:nvSpPr>
          <p:cNvPr id="10" name="TextBox 9"/>
          <p:cNvSpPr txBox="1"/>
          <p:nvPr/>
        </p:nvSpPr>
        <p:spPr>
          <a:xfrm>
            <a:off x="0" y="488504"/>
            <a:ext cx="4283241" cy="815608"/>
          </a:xfrm>
          <a:prstGeom prst="rect">
            <a:avLst/>
          </a:prstGeom>
          <a:solidFill>
            <a:srgbClr val="FF0000"/>
          </a:solidFill>
          <a:ln>
            <a:solidFill>
              <a:srgbClr val="FF0000"/>
            </a:solidFill>
          </a:ln>
        </p:spPr>
        <p:txBody>
          <a:bodyPr wrap="square" rtlCol="0">
            <a:spAutoFit/>
          </a:bodyPr>
          <a:lstStyle/>
          <a:p>
            <a:pPr algn="ctr"/>
            <a:r>
              <a:rPr lang="en-GB" sz="4000" b="1" dirty="0">
                <a:solidFill>
                  <a:schemeClr val="bg1"/>
                </a:solidFill>
                <a:latin typeface="+mn-lt"/>
              </a:rPr>
              <a:t>Lessons learnt</a:t>
            </a:r>
          </a:p>
          <a:p>
            <a:pPr algn="ctr"/>
            <a:endParaRPr lang="en-GB" sz="700" b="1" dirty="0">
              <a:solidFill>
                <a:schemeClr val="bg1"/>
              </a:solidFill>
              <a:latin typeface="+mn-lt"/>
            </a:endParaRPr>
          </a:p>
        </p:txBody>
      </p:sp>
    </p:spTree>
    <p:extLst>
      <p:ext uri="{BB962C8B-B14F-4D97-AF65-F5344CB8AC3E}">
        <p14:creationId xmlns:p14="http://schemas.microsoft.com/office/powerpoint/2010/main" val="575669230"/>
      </p:ext>
    </p:extLst>
  </p:cSld>
  <p:clrMapOvr>
    <a:masterClrMapping/>
  </p:clrMapOvr>
  <p:transition spd="slow" advClick="0" advTm="2000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734" t="2556" r="-115" b="26857"/>
          <a:stretch/>
        </p:blipFill>
        <p:spPr>
          <a:xfrm>
            <a:off x="0" y="0"/>
            <a:ext cx="9168063" cy="6864096"/>
          </a:xfrm>
          <a:prstGeom prst="rect">
            <a:avLst/>
          </a:prstGeom>
        </p:spPr>
      </p:pic>
      <p:sp>
        <p:nvSpPr>
          <p:cNvPr id="7" name="TextBox 6"/>
          <p:cNvSpPr txBox="1"/>
          <p:nvPr/>
        </p:nvSpPr>
        <p:spPr>
          <a:xfrm>
            <a:off x="4780546" y="4424534"/>
            <a:ext cx="4363454" cy="2308324"/>
          </a:xfrm>
          <a:prstGeom prst="rect">
            <a:avLst/>
          </a:prstGeom>
          <a:noFill/>
        </p:spPr>
        <p:txBody>
          <a:bodyPr wrap="square" rtlCol="0">
            <a:spAutoFit/>
          </a:bodyPr>
          <a:lstStyle/>
          <a:p>
            <a:pPr marL="457200" indent="-457200">
              <a:lnSpc>
                <a:spcPct val="150000"/>
              </a:lnSpc>
              <a:buClr>
                <a:srgbClr val="FF0000"/>
              </a:buClr>
              <a:buFont typeface="Arial" panose="020B0604020202020204" pitchFamily="34" charset="0"/>
              <a:buChar char="•"/>
            </a:pPr>
            <a:r>
              <a:rPr lang="en-GB" sz="3200" dirty="0">
                <a:solidFill>
                  <a:schemeClr val="bg1"/>
                </a:solidFill>
                <a:latin typeface="+mn-lt"/>
                <a:cs typeface="Calibri" panose="020F0502020204030204" pitchFamily="34" charset="0"/>
              </a:rPr>
              <a:t>Logistics</a:t>
            </a:r>
          </a:p>
          <a:p>
            <a:pPr marL="457200" indent="-457200">
              <a:lnSpc>
                <a:spcPct val="150000"/>
              </a:lnSpc>
              <a:buClr>
                <a:srgbClr val="FF0000"/>
              </a:buClr>
              <a:buFont typeface="Arial" panose="020B0604020202020204" pitchFamily="34" charset="0"/>
              <a:buChar char="•"/>
            </a:pPr>
            <a:r>
              <a:rPr lang="en-GB" sz="3200" dirty="0">
                <a:solidFill>
                  <a:schemeClr val="bg1"/>
                </a:solidFill>
                <a:latin typeface="+mn-lt"/>
                <a:cs typeface="Calibri" panose="020F0502020204030204" pitchFamily="34" charset="0"/>
              </a:rPr>
              <a:t>Advanced bookings</a:t>
            </a:r>
          </a:p>
          <a:p>
            <a:pPr marL="457200" indent="-457200">
              <a:lnSpc>
                <a:spcPct val="150000"/>
              </a:lnSpc>
              <a:buClr>
                <a:srgbClr val="FF0000"/>
              </a:buClr>
              <a:buFont typeface="Arial" panose="020B0604020202020204" pitchFamily="34" charset="0"/>
              <a:buChar char="•"/>
            </a:pPr>
            <a:r>
              <a:rPr lang="en-GB" sz="3200" dirty="0">
                <a:solidFill>
                  <a:schemeClr val="bg1"/>
                </a:solidFill>
                <a:latin typeface="+mn-lt"/>
                <a:cs typeface="Calibri" panose="020F0502020204030204" pitchFamily="34" charset="0"/>
              </a:rPr>
              <a:t>Timing</a:t>
            </a:r>
          </a:p>
        </p:txBody>
      </p:sp>
      <p:sp>
        <p:nvSpPr>
          <p:cNvPr id="10" name="TextBox 9"/>
          <p:cNvSpPr txBox="1"/>
          <p:nvPr/>
        </p:nvSpPr>
        <p:spPr>
          <a:xfrm>
            <a:off x="0" y="195072"/>
            <a:ext cx="4981074" cy="815608"/>
          </a:xfrm>
          <a:prstGeom prst="rect">
            <a:avLst/>
          </a:prstGeom>
          <a:solidFill>
            <a:srgbClr val="FF0000"/>
          </a:solidFill>
          <a:ln>
            <a:solidFill>
              <a:srgbClr val="FF0000"/>
            </a:solidFill>
          </a:ln>
        </p:spPr>
        <p:txBody>
          <a:bodyPr wrap="square" rtlCol="0">
            <a:spAutoFit/>
          </a:bodyPr>
          <a:lstStyle/>
          <a:p>
            <a:pPr algn="ctr"/>
            <a:r>
              <a:rPr lang="en-GB" sz="4000" b="1" dirty="0">
                <a:solidFill>
                  <a:schemeClr val="bg1"/>
                </a:solidFill>
                <a:latin typeface="+mn-lt"/>
              </a:rPr>
              <a:t>More lessons learnt</a:t>
            </a:r>
          </a:p>
          <a:p>
            <a:pPr algn="ctr"/>
            <a:endParaRPr lang="en-GB" sz="700" b="1" dirty="0">
              <a:solidFill>
                <a:schemeClr val="bg1"/>
              </a:solidFill>
              <a:latin typeface="+mn-lt"/>
            </a:endParaRPr>
          </a:p>
        </p:txBody>
      </p:sp>
    </p:spTree>
    <p:extLst>
      <p:ext uri="{BB962C8B-B14F-4D97-AF65-F5344CB8AC3E}">
        <p14:creationId xmlns:p14="http://schemas.microsoft.com/office/powerpoint/2010/main" val="2746509115"/>
      </p:ext>
    </p:extLst>
  </p:cSld>
  <p:clrMapOvr>
    <a:masterClrMapping/>
  </p:clrMapOvr>
  <p:transition spd="slow" advClick="0" advTm="20000">
    <p:wip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843" t="35394" r="7559"/>
          <a:stretch/>
        </p:blipFill>
        <p:spPr>
          <a:xfrm>
            <a:off x="162848" y="3574474"/>
            <a:ext cx="2959331" cy="305682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7869" b="770"/>
          <a:stretch/>
        </p:blipFill>
        <p:spPr>
          <a:xfrm>
            <a:off x="162848" y="182881"/>
            <a:ext cx="2959331" cy="3167707"/>
          </a:xfrm>
          <a:prstGeom prst="rect">
            <a:avLst/>
          </a:prstGeom>
        </p:spPr>
      </p:pic>
      <p:sp>
        <p:nvSpPr>
          <p:cNvPr id="2" name="TextBox 1"/>
          <p:cNvSpPr txBox="1"/>
          <p:nvPr/>
        </p:nvSpPr>
        <p:spPr>
          <a:xfrm>
            <a:off x="3368842" y="182881"/>
            <a:ext cx="5534526" cy="7017306"/>
          </a:xfrm>
          <a:prstGeom prst="rect">
            <a:avLst/>
          </a:prstGeom>
          <a:noFill/>
        </p:spPr>
        <p:txBody>
          <a:bodyPr wrap="square" rtlCol="0">
            <a:spAutoFit/>
          </a:bodyPr>
          <a:lstStyle/>
          <a:p>
            <a:endParaRPr lang="en-GB" b="1" dirty="0">
              <a:solidFill>
                <a:schemeClr val="bg1"/>
              </a:solidFill>
              <a:latin typeface="Segoe Print" panose="02000600000000000000" pitchFamily="2" charset="0"/>
            </a:endParaRPr>
          </a:p>
          <a:p>
            <a:r>
              <a:rPr lang="en-GB" dirty="0">
                <a:solidFill>
                  <a:schemeClr val="bg1"/>
                </a:solidFill>
                <a:latin typeface="Segoe Print" panose="02000600000000000000" pitchFamily="2" charset="0"/>
              </a:rPr>
              <a:t>“I found the questions engendered a level of </a:t>
            </a:r>
            <a:r>
              <a:rPr lang="en-GB" b="1" dirty="0">
                <a:solidFill>
                  <a:schemeClr val="bg1"/>
                </a:solidFill>
                <a:latin typeface="Segoe Print" panose="02000600000000000000" pitchFamily="2" charset="0"/>
              </a:rPr>
              <a:t>reflection</a:t>
            </a:r>
            <a:r>
              <a:rPr lang="en-GB" dirty="0">
                <a:solidFill>
                  <a:schemeClr val="bg1"/>
                </a:solidFill>
                <a:latin typeface="Segoe Print" panose="02000600000000000000" pitchFamily="2" charset="0"/>
              </a:rPr>
              <a:t> and emotion in me which I did not see coming.”</a:t>
            </a:r>
          </a:p>
          <a:p>
            <a:endParaRPr lang="en-GB" dirty="0">
              <a:solidFill>
                <a:schemeClr val="bg1"/>
              </a:solidFill>
              <a:latin typeface="Segoe Print" panose="02000600000000000000" pitchFamily="2" charset="0"/>
            </a:endParaRPr>
          </a:p>
          <a:p>
            <a:r>
              <a:rPr lang="en-GB" dirty="0">
                <a:solidFill>
                  <a:schemeClr val="bg1"/>
                </a:solidFill>
                <a:latin typeface="Segoe Print" panose="02000600000000000000" pitchFamily="2" charset="0"/>
              </a:rPr>
              <a:t>“</a:t>
            </a:r>
            <a:r>
              <a:rPr lang="en-GB" b="1" dirty="0">
                <a:solidFill>
                  <a:schemeClr val="bg1"/>
                </a:solidFill>
                <a:latin typeface="Segoe Print" panose="02000600000000000000" pitchFamily="2" charset="0"/>
              </a:rPr>
              <a:t>Powerful </a:t>
            </a:r>
            <a:r>
              <a:rPr lang="en-GB" dirty="0">
                <a:solidFill>
                  <a:schemeClr val="bg1"/>
                </a:solidFill>
                <a:latin typeface="Segoe Print" panose="02000600000000000000" pitchFamily="2" charset="0"/>
              </a:rPr>
              <a:t>and lovely but heady in the moment.”</a:t>
            </a:r>
          </a:p>
          <a:p>
            <a:endParaRPr lang="en-GB" dirty="0">
              <a:solidFill>
                <a:schemeClr val="bg1"/>
              </a:solidFill>
              <a:latin typeface="Segoe Print" panose="02000600000000000000" pitchFamily="2" charset="0"/>
            </a:endParaRPr>
          </a:p>
          <a:p>
            <a:pPr lvl="0">
              <a:spcBef>
                <a:spcPct val="30000"/>
              </a:spcBef>
              <a:defRPr/>
            </a:pPr>
            <a:r>
              <a:rPr lang="en-GB" dirty="0">
                <a:solidFill>
                  <a:schemeClr val="bg1"/>
                </a:solidFill>
                <a:latin typeface="Segoe Print" panose="02000600000000000000" pitchFamily="2" charset="0"/>
              </a:rPr>
              <a:t>“The whole thing is such a </a:t>
            </a:r>
            <a:r>
              <a:rPr lang="en-GB" b="1" dirty="0">
                <a:solidFill>
                  <a:schemeClr val="bg1"/>
                </a:solidFill>
                <a:latin typeface="Segoe Print" panose="02000600000000000000" pitchFamily="2" charset="0"/>
              </a:rPr>
              <a:t>positive</a:t>
            </a:r>
            <a:r>
              <a:rPr lang="en-GB" dirty="0">
                <a:solidFill>
                  <a:schemeClr val="bg1"/>
                </a:solidFill>
                <a:latin typeface="Segoe Print" panose="02000600000000000000" pitchFamily="2" charset="0"/>
              </a:rPr>
              <a:t> experience for students.”</a:t>
            </a:r>
          </a:p>
          <a:p>
            <a:pPr lvl="0">
              <a:spcBef>
                <a:spcPct val="30000"/>
              </a:spcBef>
              <a:defRPr/>
            </a:pPr>
            <a:endParaRPr lang="en-GB" dirty="0">
              <a:solidFill>
                <a:schemeClr val="bg1"/>
              </a:solidFill>
              <a:latin typeface="Segoe Print" panose="02000600000000000000" pitchFamily="2" charset="0"/>
            </a:endParaRPr>
          </a:p>
          <a:p>
            <a:pPr lvl="0">
              <a:spcBef>
                <a:spcPct val="30000"/>
              </a:spcBef>
              <a:defRPr/>
            </a:pPr>
            <a:r>
              <a:rPr lang="en-GB" dirty="0">
                <a:solidFill>
                  <a:schemeClr val="bg1"/>
                </a:solidFill>
                <a:latin typeface="Segoe Print" panose="02000600000000000000" pitchFamily="2" charset="0"/>
              </a:rPr>
              <a:t>“Readers seemed very pleased with the information I was able to give them, so it felt very </a:t>
            </a:r>
            <a:r>
              <a:rPr lang="en-GB" b="1" dirty="0">
                <a:solidFill>
                  <a:schemeClr val="bg1"/>
                </a:solidFill>
                <a:latin typeface="Segoe Print" panose="02000600000000000000" pitchFamily="2" charset="0"/>
              </a:rPr>
              <a:t>worthwhile</a:t>
            </a:r>
            <a:r>
              <a:rPr lang="en-GB" dirty="0">
                <a:solidFill>
                  <a:schemeClr val="bg1"/>
                </a:solidFill>
                <a:latin typeface="Segoe Print" panose="02000600000000000000" pitchFamily="2" charset="0"/>
              </a:rPr>
              <a:t>.”</a:t>
            </a:r>
          </a:p>
          <a:p>
            <a:pPr lvl="0">
              <a:spcBef>
                <a:spcPct val="30000"/>
              </a:spcBef>
              <a:defRPr/>
            </a:pPr>
            <a:endParaRPr lang="en-GB" dirty="0">
              <a:solidFill>
                <a:schemeClr val="bg1"/>
              </a:solidFill>
              <a:latin typeface="Segoe Print" panose="02000600000000000000" pitchFamily="2" charset="0"/>
            </a:endParaRPr>
          </a:p>
          <a:p>
            <a:pPr lvl="0">
              <a:spcBef>
                <a:spcPct val="30000"/>
              </a:spcBef>
              <a:defRPr/>
            </a:pPr>
            <a:r>
              <a:rPr lang="en-GB" dirty="0">
                <a:solidFill>
                  <a:schemeClr val="bg1"/>
                </a:solidFill>
                <a:latin typeface="Segoe Print" panose="02000600000000000000" pitchFamily="2" charset="0"/>
              </a:rPr>
              <a:t>“It is always </a:t>
            </a:r>
            <a:r>
              <a:rPr lang="en-GB" b="1" dirty="0">
                <a:solidFill>
                  <a:schemeClr val="bg1"/>
                </a:solidFill>
                <a:latin typeface="Segoe Print" panose="02000600000000000000" pitchFamily="2" charset="0"/>
              </a:rPr>
              <a:t>useful</a:t>
            </a:r>
            <a:r>
              <a:rPr lang="en-GB" dirty="0">
                <a:solidFill>
                  <a:schemeClr val="bg1"/>
                </a:solidFill>
                <a:latin typeface="Segoe Print" panose="02000600000000000000" pitchFamily="2" charset="0"/>
              </a:rPr>
              <a:t> to get out there and talk to as many students as possible, whatever their prior level of knowledge about the subject.”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1795702223"/>
      </p:ext>
    </p:extLst>
  </p:cSld>
  <p:clrMapOvr>
    <a:masterClrMapping/>
  </p:clrMapOvr>
  <p:transition spd="slow" advClick="0" advTm="20000">
    <p:wip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020" t="49212" r="69810" b="22424"/>
          <a:stretch/>
        </p:blipFill>
        <p:spPr>
          <a:xfrm>
            <a:off x="6862045" y="182881"/>
            <a:ext cx="2074922" cy="194517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741" t="19931" r="22404" b="15704"/>
          <a:stretch/>
        </p:blipFill>
        <p:spPr>
          <a:xfrm>
            <a:off x="3795854" y="198506"/>
            <a:ext cx="2887579" cy="234418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1518" t="22023" r="16262" b="12454"/>
          <a:stretch/>
        </p:blipFill>
        <p:spPr>
          <a:xfrm>
            <a:off x="3818021" y="2709949"/>
            <a:ext cx="2865412" cy="201168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379" r="26406" b="-379"/>
          <a:stretch/>
        </p:blipFill>
        <p:spPr>
          <a:xfrm>
            <a:off x="6827290" y="2300371"/>
            <a:ext cx="2150455" cy="4383061"/>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87" t="5410" r="-1" b="12973"/>
          <a:stretch/>
        </p:blipFill>
        <p:spPr>
          <a:xfrm>
            <a:off x="240417" y="198506"/>
            <a:ext cx="3376825" cy="1844842"/>
          </a:xfrm>
          <a:prstGeom prst="rect">
            <a:avLst/>
          </a:prstGeom>
        </p:spPr>
      </p:pic>
      <p:sp>
        <p:nvSpPr>
          <p:cNvPr id="2" name="TextBox 1"/>
          <p:cNvSpPr txBox="1"/>
          <p:nvPr/>
        </p:nvSpPr>
        <p:spPr>
          <a:xfrm>
            <a:off x="250448" y="4915777"/>
            <a:ext cx="6531808" cy="1877437"/>
          </a:xfrm>
          <a:prstGeom prst="rect">
            <a:avLst/>
          </a:prstGeom>
          <a:noFill/>
        </p:spPr>
        <p:txBody>
          <a:bodyPr wrap="square" rtlCol="0">
            <a:spAutoFit/>
          </a:bodyPr>
          <a:lstStyle/>
          <a:p>
            <a:r>
              <a:rPr lang="en-GB" sz="2400" dirty="0">
                <a:solidFill>
                  <a:schemeClr val="bg1"/>
                </a:solidFill>
                <a:latin typeface="Segoe Print" panose="02000600000000000000" pitchFamily="2" charset="0"/>
              </a:rPr>
              <a:t>“Very </a:t>
            </a:r>
            <a:r>
              <a:rPr lang="en-GB" sz="2400" b="1" dirty="0">
                <a:solidFill>
                  <a:schemeClr val="bg1"/>
                </a:solidFill>
                <a:latin typeface="Segoe Print" panose="02000600000000000000" pitchFamily="2" charset="0"/>
              </a:rPr>
              <a:t>helpful</a:t>
            </a:r>
            <a:r>
              <a:rPr lang="en-GB" sz="2400" dirty="0">
                <a:solidFill>
                  <a:schemeClr val="bg1"/>
                </a:solidFill>
                <a:latin typeface="Segoe Print" panose="02000600000000000000" pitchFamily="2" charset="0"/>
              </a:rPr>
              <a:t> and useful service”</a:t>
            </a:r>
          </a:p>
          <a:p>
            <a:endParaRPr lang="en-GB" sz="2400" dirty="0">
              <a:solidFill>
                <a:schemeClr val="bg1"/>
              </a:solidFill>
              <a:latin typeface="Segoe Print" panose="02000600000000000000" pitchFamily="2" charset="0"/>
            </a:endParaRPr>
          </a:p>
          <a:p>
            <a:r>
              <a:rPr lang="en-GB" sz="2400" dirty="0">
                <a:solidFill>
                  <a:schemeClr val="bg1"/>
                </a:solidFill>
                <a:latin typeface="Segoe Print" panose="02000600000000000000" pitchFamily="2" charset="0"/>
              </a:rPr>
              <a:t>“[The Human Book] was very </a:t>
            </a:r>
            <a:r>
              <a:rPr lang="en-GB" sz="2400" b="1" dirty="0">
                <a:solidFill>
                  <a:schemeClr val="bg1"/>
                </a:solidFill>
                <a:latin typeface="Segoe Print" panose="02000600000000000000" pitchFamily="2" charset="0"/>
              </a:rPr>
              <a:t>knowledgeable</a:t>
            </a:r>
            <a:r>
              <a:rPr lang="en-GB" sz="2400" dirty="0">
                <a:solidFill>
                  <a:schemeClr val="bg1"/>
                </a:solidFill>
                <a:latin typeface="Segoe Print" panose="02000600000000000000" pitchFamily="2" charset="0"/>
              </a:rPr>
              <a:t>”	</a:t>
            </a:r>
          </a:p>
          <a:p>
            <a:r>
              <a:rPr lang="en-GB" b="1" dirty="0">
                <a:solidFill>
                  <a:schemeClr val="bg1"/>
                </a:solidFill>
                <a:latin typeface="Segoe Print" panose="02000600000000000000" pitchFamily="2" charset="0"/>
              </a:rPr>
              <a:t>	</a:t>
            </a:r>
          </a:p>
        </p:txBody>
      </p:sp>
      <p:sp>
        <p:nvSpPr>
          <p:cNvPr id="11" name="TextBox 10"/>
          <p:cNvSpPr txBox="1"/>
          <p:nvPr/>
        </p:nvSpPr>
        <p:spPr>
          <a:xfrm>
            <a:off x="267949" y="2380112"/>
            <a:ext cx="3321760" cy="2308324"/>
          </a:xfrm>
          <a:prstGeom prst="rect">
            <a:avLst/>
          </a:prstGeom>
          <a:noFill/>
        </p:spPr>
        <p:txBody>
          <a:bodyPr wrap="square" rtlCol="0">
            <a:spAutoFit/>
          </a:bodyPr>
          <a:lstStyle/>
          <a:p>
            <a:r>
              <a:rPr lang="en-GB" sz="2400" dirty="0">
                <a:solidFill>
                  <a:schemeClr val="bg1"/>
                </a:solidFill>
                <a:latin typeface="Segoe Print" panose="02000600000000000000" pitchFamily="2" charset="0"/>
              </a:rPr>
              <a:t>“It was </a:t>
            </a:r>
            <a:r>
              <a:rPr lang="en-GB" sz="2400" b="1" dirty="0">
                <a:solidFill>
                  <a:schemeClr val="bg1"/>
                </a:solidFill>
                <a:latin typeface="Segoe Print" panose="02000600000000000000" pitchFamily="2" charset="0"/>
              </a:rPr>
              <a:t>brilliant</a:t>
            </a:r>
            <a:r>
              <a:rPr lang="en-GB" sz="2400" dirty="0">
                <a:solidFill>
                  <a:schemeClr val="bg1"/>
                </a:solidFill>
                <a:latin typeface="Segoe Print" panose="02000600000000000000" pitchFamily="2" charset="0"/>
              </a:rPr>
              <a:t>”	</a:t>
            </a:r>
          </a:p>
          <a:p>
            <a:r>
              <a:rPr lang="en-GB" sz="2400" dirty="0">
                <a:solidFill>
                  <a:schemeClr val="bg1"/>
                </a:solidFill>
                <a:latin typeface="Segoe Print" panose="02000600000000000000" pitchFamily="2" charset="0"/>
              </a:rPr>
              <a:t>			</a:t>
            </a:r>
          </a:p>
          <a:p>
            <a:r>
              <a:rPr lang="en-GB" sz="2400" dirty="0">
                <a:solidFill>
                  <a:schemeClr val="bg1"/>
                </a:solidFill>
                <a:latin typeface="Segoe Print" panose="02000600000000000000" pitchFamily="2" charset="0"/>
              </a:rPr>
              <a:t>“Everything was </a:t>
            </a:r>
            <a:r>
              <a:rPr lang="en-GB" sz="2400" b="1" dirty="0">
                <a:solidFill>
                  <a:schemeClr val="bg1"/>
                </a:solidFill>
                <a:latin typeface="Segoe Print" panose="02000600000000000000" pitchFamily="2" charset="0"/>
              </a:rPr>
              <a:t>fantastic!”</a:t>
            </a:r>
          </a:p>
          <a:p>
            <a:r>
              <a:rPr lang="en-GB" sz="2400" dirty="0">
                <a:solidFill>
                  <a:schemeClr val="bg1"/>
                </a:solidFill>
                <a:latin typeface="Segoe Print" panose="02000600000000000000" pitchFamily="2" charset="0"/>
              </a:rPr>
              <a:t>		</a:t>
            </a:r>
          </a:p>
          <a:p>
            <a:r>
              <a:rPr lang="en-GB" sz="2400" dirty="0">
                <a:solidFill>
                  <a:schemeClr val="bg1"/>
                </a:solidFill>
                <a:latin typeface="Segoe Print" panose="02000600000000000000" pitchFamily="2" charset="0"/>
              </a:rPr>
              <a:t>“</a:t>
            </a:r>
            <a:r>
              <a:rPr lang="en-GB" sz="2400" b="1" dirty="0">
                <a:solidFill>
                  <a:schemeClr val="bg1"/>
                </a:solidFill>
                <a:latin typeface="Segoe Print" panose="02000600000000000000" pitchFamily="2" charset="0"/>
              </a:rPr>
              <a:t>Great</a:t>
            </a:r>
            <a:r>
              <a:rPr lang="en-GB" sz="2400" dirty="0">
                <a:solidFill>
                  <a:schemeClr val="bg1"/>
                </a:solidFill>
                <a:latin typeface="Segoe Print" panose="02000600000000000000" pitchFamily="2" charset="0"/>
              </a:rPr>
              <a:t> service”</a:t>
            </a:r>
          </a:p>
        </p:txBody>
      </p:sp>
    </p:spTree>
    <p:extLst>
      <p:ext uri="{BB962C8B-B14F-4D97-AF65-F5344CB8AC3E}">
        <p14:creationId xmlns:p14="http://schemas.microsoft.com/office/powerpoint/2010/main" val="2552154178"/>
      </p:ext>
    </p:extLst>
  </p:cSld>
  <p:clrMapOvr>
    <a:masterClrMapping/>
  </p:clrMapOvr>
  <p:transition spd="slow" advClick="0" advTm="20000">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742528" y="596201"/>
            <a:ext cx="8986982" cy="954107"/>
          </a:xfrm>
          <a:prstGeom prst="rect">
            <a:avLst/>
          </a:prstGeom>
          <a:noFill/>
        </p:spPr>
        <p:txBody>
          <a:bodyPr wrap="square" rtlCol="0">
            <a:spAutoFit/>
          </a:bodyPr>
          <a:lstStyle/>
          <a:p>
            <a:pPr>
              <a:lnSpc>
                <a:spcPct val="150000"/>
              </a:lnSpc>
              <a:buClr>
                <a:srgbClr val="FF0000"/>
              </a:buClr>
            </a:pPr>
            <a:endParaRPr lang="en-GB" sz="2400" b="1" dirty="0">
              <a:solidFill>
                <a:schemeClr val="bg1"/>
              </a:solidFill>
              <a:latin typeface="+mn-lt"/>
            </a:endParaRPr>
          </a:p>
          <a:p>
            <a:endParaRPr lang="en-GB" dirty="0">
              <a:solidFill>
                <a:schemeClr val="bg2"/>
              </a:solidFill>
            </a:endParaRPr>
          </a:p>
        </p:txBody>
      </p:sp>
      <p:sp>
        <p:nvSpPr>
          <p:cNvPr id="24" name="Cloud Callout 23"/>
          <p:cNvSpPr/>
          <p:nvPr/>
        </p:nvSpPr>
        <p:spPr>
          <a:xfrm>
            <a:off x="3708404" y="596054"/>
            <a:ext cx="2098961" cy="1608683"/>
          </a:xfrm>
          <a:prstGeom prst="cloudCallout">
            <a:avLst>
              <a:gd name="adj1" fmla="val -6642"/>
              <a:gd name="adj2" fmla="val 1334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Speed Dating</a:t>
            </a:r>
          </a:p>
        </p:txBody>
      </p:sp>
      <p:sp>
        <p:nvSpPr>
          <p:cNvPr id="27" name="Cloud Callout 26"/>
          <p:cNvSpPr/>
          <p:nvPr/>
        </p:nvSpPr>
        <p:spPr>
          <a:xfrm>
            <a:off x="5502442" y="1315428"/>
            <a:ext cx="3433011" cy="2486525"/>
          </a:xfrm>
          <a:prstGeom prst="cloudCallout">
            <a:avLst>
              <a:gd name="adj1" fmla="val -34014"/>
              <a:gd name="adj2" fmla="val 823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Human Books on Library Catalogue</a:t>
            </a:r>
          </a:p>
        </p:txBody>
      </p:sp>
      <p:sp>
        <p:nvSpPr>
          <p:cNvPr id="29" name="Cloud Callout 28"/>
          <p:cNvSpPr/>
          <p:nvPr/>
        </p:nvSpPr>
        <p:spPr>
          <a:xfrm>
            <a:off x="369215" y="1993615"/>
            <a:ext cx="3384391" cy="1971488"/>
          </a:xfrm>
          <a:prstGeom prst="cloudCallout">
            <a:avLst>
              <a:gd name="adj1" fmla="val 31619"/>
              <a:gd name="adj2" fmla="val 7669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Embedded in the curriculum</a:t>
            </a:r>
          </a:p>
        </p:txBody>
      </p:sp>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5339" b="94517" l="5195" r="94949">
                        <a14:foregroundMark x1="18759" y1="35642" x2="18759" y2="35642"/>
                        <a14:foregroundMark x1="40260" y1="16739" x2="40260" y2="16739"/>
                        <a14:foregroundMark x1="57143" y1="26984" x2="57143" y2="26984"/>
                        <a14:foregroundMark x1="78644" y1="38817" x2="78644" y2="38817"/>
                        <a14:foregroundMark x1="50072" y1="66955" x2="50072" y2="66955"/>
                        <a14:foregroundMark x1="22511" y1="82684" x2="22511" y2="82684"/>
                        <a14:foregroundMark x1="72150" y1="72872" x2="72150" y2="72872"/>
                        <a14:foregroundMark x1="77633" y1="84848" x2="77633" y2="84848"/>
                      </a14:backgroundRemoval>
                    </a14:imgEffect>
                  </a14:imgLayer>
                </a14:imgProps>
              </a:ext>
              <a:ext uri="{28A0092B-C50C-407E-A947-70E740481C1C}">
                <a14:useLocalDpi xmlns:a14="http://schemas.microsoft.com/office/drawing/2010/main" val="0"/>
              </a:ext>
            </a:extLst>
          </a:blip>
          <a:stretch>
            <a:fillRect/>
          </a:stretch>
        </p:blipFill>
        <p:spPr>
          <a:xfrm>
            <a:off x="3023936" y="3567073"/>
            <a:ext cx="3104148" cy="3104148"/>
          </a:xfrm>
          <a:prstGeom prst="rect">
            <a:avLst/>
          </a:prstGeom>
        </p:spPr>
      </p:pic>
      <p:sp>
        <p:nvSpPr>
          <p:cNvPr id="31" name="TextBox 30"/>
          <p:cNvSpPr txBox="1"/>
          <p:nvPr/>
        </p:nvSpPr>
        <p:spPr>
          <a:xfrm>
            <a:off x="1" y="320842"/>
            <a:ext cx="1949824" cy="815608"/>
          </a:xfrm>
          <a:prstGeom prst="rect">
            <a:avLst/>
          </a:prstGeom>
          <a:solidFill>
            <a:srgbClr val="FF0000"/>
          </a:solidFill>
          <a:ln>
            <a:solidFill>
              <a:srgbClr val="FF0000"/>
            </a:solidFill>
          </a:ln>
        </p:spPr>
        <p:txBody>
          <a:bodyPr wrap="square" rtlCol="0">
            <a:spAutoFit/>
          </a:bodyPr>
          <a:lstStyle/>
          <a:p>
            <a:pPr algn="ctr"/>
            <a:r>
              <a:rPr lang="en-GB" sz="4000" b="1" dirty="0">
                <a:solidFill>
                  <a:schemeClr val="bg1"/>
                </a:solidFill>
                <a:latin typeface="+mn-lt"/>
              </a:rPr>
              <a:t>Ideas</a:t>
            </a:r>
          </a:p>
          <a:p>
            <a:pPr algn="ctr"/>
            <a:endParaRPr lang="en-GB" sz="700" b="1" dirty="0">
              <a:solidFill>
                <a:schemeClr val="bg1"/>
              </a:solidFill>
              <a:latin typeface="+mn-lt"/>
            </a:endParaRPr>
          </a:p>
        </p:txBody>
      </p:sp>
      <p:sp>
        <p:nvSpPr>
          <p:cNvPr id="2" name="TextBox 1"/>
          <p:cNvSpPr txBox="1"/>
          <p:nvPr/>
        </p:nvSpPr>
        <p:spPr>
          <a:xfrm>
            <a:off x="127731" y="4570648"/>
            <a:ext cx="3137690" cy="707886"/>
          </a:xfrm>
          <a:prstGeom prst="rect">
            <a:avLst/>
          </a:prstGeom>
          <a:noFill/>
        </p:spPr>
        <p:txBody>
          <a:bodyPr wrap="square" rtlCol="0">
            <a:spAutoFit/>
          </a:bodyPr>
          <a:lstStyle/>
          <a:p>
            <a:r>
              <a:rPr lang="en-GB" b="1" dirty="0">
                <a:solidFill>
                  <a:schemeClr val="bg1"/>
                </a:solidFill>
                <a:latin typeface="+mn-lt"/>
                <a:hlinkClick r:id="rId5"/>
              </a:rPr>
              <a:t>http://bit.ly/HBALibrary</a:t>
            </a:r>
            <a:endParaRPr lang="en-GB" b="1" dirty="0">
              <a:solidFill>
                <a:schemeClr val="bg1"/>
              </a:solidFill>
              <a:latin typeface="+mn-lt"/>
            </a:endParaRPr>
          </a:p>
          <a:p>
            <a:r>
              <a:rPr lang="en-GB" b="1" dirty="0">
                <a:solidFill>
                  <a:schemeClr val="bg1"/>
                </a:solidFill>
                <a:latin typeface="+mn-lt"/>
              </a:rPr>
              <a:t>University of Alberta</a:t>
            </a:r>
          </a:p>
        </p:txBody>
      </p:sp>
    </p:spTree>
    <p:extLst>
      <p:ext uri="{BB962C8B-B14F-4D97-AF65-F5344CB8AC3E}">
        <p14:creationId xmlns:p14="http://schemas.microsoft.com/office/powerpoint/2010/main" val="885749740"/>
      </p:ext>
    </p:extLst>
  </p:cSld>
  <p:clrMapOvr>
    <a:masterClrMapping/>
  </p:clrMapOvr>
  <p:transition spd="slow" advClick="0" advTm="20000">
    <p:wip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205" t="2108" r="19337" b="5668"/>
          <a:stretch/>
        </p:blipFill>
        <p:spPr>
          <a:xfrm>
            <a:off x="545431" y="1523999"/>
            <a:ext cx="3400927" cy="4908885"/>
          </a:xfrm>
          <a:prstGeom prst="rect">
            <a:avLst/>
          </a:prstGeom>
        </p:spPr>
      </p:pic>
      <p:sp>
        <p:nvSpPr>
          <p:cNvPr id="6" name="TextBox 5"/>
          <p:cNvSpPr txBox="1"/>
          <p:nvPr/>
        </p:nvSpPr>
        <p:spPr>
          <a:xfrm>
            <a:off x="-4742528" y="596201"/>
            <a:ext cx="8986982" cy="954107"/>
          </a:xfrm>
          <a:prstGeom prst="rect">
            <a:avLst/>
          </a:prstGeom>
          <a:noFill/>
        </p:spPr>
        <p:txBody>
          <a:bodyPr wrap="square" rtlCol="0">
            <a:spAutoFit/>
          </a:bodyPr>
          <a:lstStyle/>
          <a:p>
            <a:pPr>
              <a:lnSpc>
                <a:spcPct val="150000"/>
              </a:lnSpc>
              <a:buClr>
                <a:srgbClr val="FF0000"/>
              </a:buClr>
            </a:pPr>
            <a:endParaRPr lang="en-GB" sz="2400" b="1" dirty="0">
              <a:solidFill>
                <a:schemeClr val="bg1"/>
              </a:solidFill>
              <a:latin typeface="+mn-lt"/>
            </a:endParaRPr>
          </a:p>
          <a:p>
            <a:endParaRPr lang="en-GB" dirty="0">
              <a:solidFill>
                <a:schemeClr val="bg2"/>
              </a:solidFill>
            </a:endParaRPr>
          </a:p>
        </p:txBody>
      </p:sp>
      <p:sp>
        <p:nvSpPr>
          <p:cNvPr id="3" name="TextBox 2"/>
          <p:cNvSpPr txBox="1"/>
          <p:nvPr/>
        </p:nvSpPr>
        <p:spPr>
          <a:xfrm>
            <a:off x="4106780" y="1894286"/>
            <a:ext cx="4876800" cy="2246769"/>
          </a:xfrm>
          <a:prstGeom prst="rect">
            <a:avLst/>
          </a:prstGeom>
          <a:noFill/>
        </p:spPr>
        <p:txBody>
          <a:bodyPr wrap="square" rtlCol="0">
            <a:spAutoFit/>
          </a:bodyPr>
          <a:lstStyle/>
          <a:p>
            <a:pPr marL="342900" indent="-342900">
              <a:lnSpc>
                <a:spcPct val="250000"/>
              </a:lnSpc>
              <a:buClr>
                <a:srgbClr val="FF0000"/>
              </a:buClr>
              <a:buFont typeface="Arial" panose="020B0604020202020204" pitchFamily="34" charset="0"/>
              <a:buChar char="•"/>
            </a:pPr>
            <a:r>
              <a:rPr lang="en-GB" sz="2800" b="1" dirty="0">
                <a:solidFill>
                  <a:schemeClr val="bg1"/>
                </a:solidFill>
                <a:latin typeface="+mn-lt"/>
              </a:rPr>
              <a:t>Mental Health Awareness</a:t>
            </a:r>
          </a:p>
          <a:p>
            <a:pPr marL="342900" indent="-342900">
              <a:lnSpc>
                <a:spcPct val="250000"/>
              </a:lnSpc>
              <a:buClr>
                <a:srgbClr val="FF0000"/>
              </a:buClr>
              <a:buFont typeface="Arial" panose="020B0604020202020204" pitchFamily="34" charset="0"/>
              <a:buChar char="•"/>
            </a:pPr>
            <a:r>
              <a:rPr lang="en-GB" sz="2800" b="1" dirty="0">
                <a:solidFill>
                  <a:schemeClr val="bg1"/>
                </a:solidFill>
                <a:latin typeface="+mn-lt"/>
              </a:rPr>
              <a:t>Role Models</a:t>
            </a:r>
          </a:p>
        </p:txBody>
      </p:sp>
      <p:sp>
        <p:nvSpPr>
          <p:cNvPr id="14" name="TextBox 13"/>
          <p:cNvSpPr txBox="1"/>
          <p:nvPr/>
        </p:nvSpPr>
        <p:spPr>
          <a:xfrm>
            <a:off x="545431" y="257646"/>
            <a:ext cx="3400927" cy="815608"/>
          </a:xfrm>
          <a:prstGeom prst="rect">
            <a:avLst/>
          </a:prstGeom>
          <a:solidFill>
            <a:srgbClr val="FF0000"/>
          </a:solidFill>
          <a:ln>
            <a:solidFill>
              <a:srgbClr val="FF0000"/>
            </a:solidFill>
          </a:ln>
        </p:spPr>
        <p:txBody>
          <a:bodyPr wrap="square" rtlCol="0">
            <a:spAutoFit/>
          </a:bodyPr>
          <a:lstStyle/>
          <a:p>
            <a:pPr algn="ctr"/>
            <a:r>
              <a:rPr lang="en-GB" sz="4000" b="1" dirty="0">
                <a:solidFill>
                  <a:schemeClr val="bg1"/>
                </a:solidFill>
                <a:latin typeface="+mn-lt"/>
              </a:rPr>
              <a:t>More ideas</a:t>
            </a:r>
          </a:p>
          <a:p>
            <a:pPr algn="ctr"/>
            <a:endParaRPr lang="en-GB" sz="700" b="1" dirty="0">
              <a:solidFill>
                <a:schemeClr val="bg1"/>
              </a:solidFill>
              <a:latin typeface="+mn-lt"/>
            </a:endParaRPr>
          </a:p>
        </p:txBody>
      </p:sp>
      <p:sp>
        <p:nvSpPr>
          <p:cNvPr id="4" name="TextBox 3"/>
          <p:cNvSpPr txBox="1"/>
          <p:nvPr/>
        </p:nvSpPr>
        <p:spPr>
          <a:xfrm>
            <a:off x="4404875" y="5478777"/>
            <a:ext cx="4739125" cy="954107"/>
          </a:xfrm>
          <a:prstGeom prst="rect">
            <a:avLst/>
          </a:prstGeom>
          <a:noFill/>
        </p:spPr>
        <p:txBody>
          <a:bodyPr wrap="square" rtlCol="0">
            <a:spAutoFit/>
          </a:bodyPr>
          <a:lstStyle/>
          <a:p>
            <a:r>
              <a:rPr lang="en-GB" sz="2800" dirty="0">
                <a:solidFill>
                  <a:schemeClr val="bg1"/>
                </a:solidFill>
                <a:latin typeface="+mn-lt"/>
                <a:hlinkClick r:id="rId4"/>
              </a:rPr>
              <a:t>http://bit.ly/HBRoleModels</a:t>
            </a:r>
            <a:endParaRPr lang="en-GB" sz="2800" dirty="0">
              <a:solidFill>
                <a:schemeClr val="bg1"/>
              </a:solidFill>
              <a:latin typeface="+mn-lt"/>
            </a:endParaRPr>
          </a:p>
          <a:p>
            <a:r>
              <a:rPr lang="en-GB" sz="2800" dirty="0">
                <a:solidFill>
                  <a:schemeClr val="bg1"/>
                </a:solidFill>
                <a:latin typeface="+mn-lt"/>
              </a:rPr>
              <a:t>Strathclyde University</a:t>
            </a:r>
          </a:p>
        </p:txBody>
      </p:sp>
    </p:spTree>
    <p:extLst>
      <p:ext uri="{BB962C8B-B14F-4D97-AF65-F5344CB8AC3E}">
        <p14:creationId xmlns:p14="http://schemas.microsoft.com/office/powerpoint/2010/main" val="512843964"/>
      </p:ext>
    </p:extLst>
  </p:cSld>
  <p:clrMapOvr>
    <a:masterClrMapping/>
  </p:clrMapOvr>
  <p:transition spd="slow" advClick="0" advTm="20000">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3098" t="1" r="1" b="33098"/>
          <a:stretch/>
        </p:blipFill>
        <p:spPr bwMode="auto">
          <a:xfrm>
            <a:off x="-1503"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6419" y="6582379"/>
            <a:ext cx="3565002" cy="200055"/>
          </a:xfrm>
          <a:prstGeom prst="rect">
            <a:avLst/>
          </a:prstGeom>
          <a:noFill/>
        </p:spPr>
        <p:txBody>
          <a:bodyPr wrap="square" rtlCol="0">
            <a:spAutoFit/>
          </a:bodyPr>
          <a:lstStyle/>
          <a:p>
            <a:pPr algn="r" eaLnBrk="0" hangingPunct="0">
              <a:spcBef>
                <a:spcPct val="30000"/>
              </a:spcBef>
              <a:defRPr/>
            </a:pPr>
            <a:r>
              <a:rPr lang="en-GB" sz="700" dirty="0">
                <a:solidFill>
                  <a:schemeClr val="bg1"/>
                </a:solidFill>
              </a:rPr>
              <a:t>https://commons.wikimedia.org/wiki/File:SF_Legion_of_Honor_Thinker_2.jpg</a:t>
            </a:r>
            <a:endParaRPr lang="en-GB" sz="100" dirty="0">
              <a:solidFill>
                <a:schemeClr val="bg1"/>
              </a:solidFill>
              <a:latin typeface="+mn-lt"/>
            </a:endParaRPr>
          </a:p>
        </p:txBody>
      </p:sp>
      <p:sp>
        <p:nvSpPr>
          <p:cNvPr id="3" name="Thought Bubble: Cloud 2"/>
          <p:cNvSpPr/>
          <p:nvPr/>
        </p:nvSpPr>
        <p:spPr>
          <a:xfrm>
            <a:off x="4876800" y="617323"/>
            <a:ext cx="4185487" cy="2157961"/>
          </a:xfrm>
          <a:prstGeom prst="cloudCallout">
            <a:avLst>
              <a:gd name="adj1" fmla="val -73057"/>
              <a:gd name="adj2" fmla="val 23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FF0000"/>
                </a:solidFill>
              </a:rPr>
              <a:t>Resource specific: </a:t>
            </a:r>
            <a:r>
              <a:rPr lang="en-GB" sz="2800" b="1" dirty="0" err="1">
                <a:solidFill>
                  <a:srgbClr val="FF0000"/>
                </a:solidFill>
              </a:rPr>
              <a:t>NVivo</a:t>
            </a:r>
            <a:endParaRPr lang="en-GB" sz="2800" b="1" dirty="0">
              <a:solidFill>
                <a:srgbClr val="FF0000"/>
              </a:solidFill>
            </a:endParaRPr>
          </a:p>
        </p:txBody>
      </p:sp>
      <p:sp>
        <p:nvSpPr>
          <p:cNvPr id="7" name="TextBox 6"/>
          <p:cNvSpPr txBox="1"/>
          <p:nvPr/>
        </p:nvSpPr>
        <p:spPr>
          <a:xfrm>
            <a:off x="128336" y="209519"/>
            <a:ext cx="4293540" cy="815608"/>
          </a:xfrm>
          <a:prstGeom prst="rect">
            <a:avLst/>
          </a:prstGeom>
          <a:solidFill>
            <a:srgbClr val="FF0000"/>
          </a:solidFill>
          <a:ln>
            <a:solidFill>
              <a:srgbClr val="FF0000"/>
            </a:solidFill>
          </a:ln>
        </p:spPr>
        <p:txBody>
          <a:bodyPr wrap="square" rtlCol="0">
            <a:spAutoFit/>
          </a:bodyPr>
          <a:lstStyle/>
          <a:p>
            <a:pPr algn="ctr"/>
            <a:r>
              <a:rPr lang="en-GB" sz="4000" b="1" dirty="0">
                <a:solidFill>
                  <a:schemeClr val="bg1"/>
                </a:solidFill>
                <a:latin typeface="+mn-lt"/>
              </a:rPr>
              <a:t>Even more ideas</a:t>
            </a:r>
          </a:p>
          <a:p>
            <a:pPr algn="ctr"/>
            <a:endParaRPr lang="en-GB" sz="700" b="1" dirty="0">
              <a:solidFill>
                <a:schemeClr val="bg1"/>
              </a:solidFill>
              <a:latin typeface="+mn-lt"/>
            </a:endParaRPr>
          </a:p>
        </p:txBody>
      </p:sp>
      <p:sp>
        <p:nvSpPr>
          <p:cNvPr id="8" name="Thought Bubble: Cloud 2"/>
          <p:cNvSpPr/>
          <p:nvPr/>
        </p:nvSpPr>
        <p:spPr>
          <a:xfrm>
            <a:off x="5215468" y="3224844"/>
            <a:ext cx="3081866" cy="2436599"/>
          </a:xfrm>
          <a:prstGeom prst="cloudCallout">
            <a:avLst>
              <a:gd name="adj1" fmla="val -74156"/>
              <a:gd name="adj2" fmla="val -658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FF0000"/>
                </a:solidFill>
              </a:rPr>
              <a:t>Festival of Learning</a:t>
            </a:r>
          </a:p>
        </p:txBody>
      </p:sp>
      <p:sp>
        <p:nvSpPr>
          <p:cNvPr id="2" name="TextBox 1"/>
          <p:cNvSpPr txBox="1"/>
          <p:nvPr/>
        </p:nvSpPr>
        <p:spPr>
          <a:xfrm>
            <a:off x="4421876" y="6457890"/>
            <a:ext cx="4763003" cy="400110"/>
          </a:xfrm>
          <a:prstGeom prst="rect">
            <a:avLst/>
          </a:prstGeom>
          <a:noFill/>
        </p:spPr>
        <p:txBody>
          <a:bodyPr wrap="square" rtlCol="0">
            <a:spAutoFit/>
          </a:bodyPr>
          <a:lstStyle/>
          <a:p>
            <a:r>
              <a:rPr lang="en-GB" b="1" dirty="0">
                <a:solidFill>
                  <a:srgbClr val="FF0000"/>
                </a:solidFill>
                <a:latin typeface="+mn-lt"/>
              </a:rPr>
              <a:t>https://www.festivaloflearning.org.uk/</a:t>
            </a:r>
          </a:p>
        </p:txBody>
      </p:sp>
    </p:spTree>
    <p:extLst>
      <p:ext uri="{BB962C8B-B14F-4D97-AF65-F5344CB8AC3E}">
        <p14:creationId xmlns:p14="http://schemas.microsoft.com/office/powerpoint/2010/main" val="2172194505"/>
      </p:ext>
    </p:extLst>
  </p:cSld>
  <p:clrMapOvr>
    <a:masterClrMapping/>
  </p:clrMapOvr>
  <p:transition spd="slow" advClick="0" advTm="20000">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The Solution</a:t>
            </a:r>
          </a:p>
        </p:txBody>
      </p:sp>
      <p:sp>
        <p:nvSpPr>
          <p:cNvPr id="3" name="Content Placeholder 2"/>
          <p:cNvSpPr>
            <a:spLocks noGrp="1"/>
          </p:cNvSpPr>
          <p:nvPr>
            <p:ph idx="1"/>
          </p:nvPr>
        </p:nvSpPr>
        <p:spPr>
          <a:xfrm>
            <a:off x="617603" y="1296854"/>
            <a:ext cx="7983542" cy="4694820"/>
          </a:xfrm>
        </p:spPr>
        <p:txBody>
          <a:bodyPr>
            <a:noAutofit/>
          </a:bodyPr>
          <a:lstStyle/>
          <a:p>
            <a:r>
              <a:rPr lang="en-GB" sz="2800" dirty="0"/>
              <a:t>Text</a:t>
            </a:r>
            <a:endParaRPr lang="en-GB" sz="2000" dirty="0"/>
          </a:p>
          <a:p>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5"/>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6"/>
          <a:stretch>
            <a:fillRect/>
          </a:stretch>
        </p:blipFill>
        <p:spPr>
          <a:xfrm>
            <a:off x="104602" y="6114493"/>
            <a:ext cx="650974" cy="648072"/>
          </a:xfrm>
          <a:prstGeom prst="rect">
            <a:avLst/>
          </a:prstGeom>
        </p:spPr>
      </p:pic>
      <p:pic>
        <p:nvPicPr>
          <p:cNvPr id="7" name="ServMetric 3D Logo">
            <a:hlinkClick r:id="" action="ppaction://media"/>
            <a:extLst>
              <a:ext uri="{FF2B5EF4-FFF2-40B4-BE49-F238E27FC236}">
                <a16:creationId xmlns:a16="http://schemas.microsoft.com/office/drawing/2014/main" id="{4D9B1C87-B270-6B41-8280-F314E1E33AD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3976" y="1292377"/>
            <a:ext cx="7607601" cy="42792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6415589"/>
      </p:ext>
    </p:extLst>
  </p:cSld>
  <p:clrMapOvr>
    <a:masterClrMapping/>
  </p:clrMapOvr>
  <p:transition spd="slow" advClick="0" advTm="2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the end.jpg"/>
          <p:cNvPicPr>
            <a:picLocks noGrp="1" noChangeAspect="1"/>
          </p:cNvPicPr>
          <p:nvPr>
            <p:ph idx="1"/>
          </p:nvPr>
        </p:nvPicPr>
        <p:blipFill>
          <a:blip r:embed="rId3" cstate="print"/>
          <a:srcRect l="11432"/>
          <a:stretch>
            <a:fillRect/>
          </a:stretch>
        </p:blipFill>
        <p:spPr>
          <a:xfrm>
            <a:off x="0" y="-30233"/>
            <a:ext cx="9144000" cy="6888233"/>
          </a:xfrm>
        </p:spPr>
      </p:pic>
      <p:sp>
        <p:nvSpPr>
          <p:cNvPr id="3" name="TextBox 2"/>
          <p:cNvSpPr txBox="1"/>
          <p:nvPr/>
        </p:nvSpPr>
        <p:spPr>
          <a:xfrm>
            <a:off x="333155" y="274320"/>
            <a:ext cx="7119205" cy="1569660"/>
          </a:xfrm>
          <a:prstGeom prst="rect">
            <a:avLst/>
          </a:prstGeom>
          <a:noFill/>
        </p:spPr>
        <p:txBody>
          <a:bodyPr wrap="square" rtlCol="0">
            <a:spAutoFit/>
          </a:bodyPr>
          <a:lstStyle/>
          <a:p>
            <a:r>
              <a:rPr lang="en-GB" sz="2400" b="1" dirty="0">
                <a:solidFill>
                  <a:srgbClr val="FF0000"/>
                </a:solidFill>
                <a:latin typeface="+mn-lt"/>
              </a:rPr>
              <a:t>Monna Rizvi </a:t>
            </a:r>
            <a:r>
              <a:rPr lang="en-GB" sz="2400" dirty="0">
                <a:solidFill>
                  <a:schemeClr val="bg1"/>
                </a:solidFill>
                <a:latin typeface="+mn-lt"/>
              </a:rPr>
              <a:t>m.rizvi@mdx.ac.uk</a:t>
            </a:r>
          </a:p>
          <a:p>
            <a:endParaRPr lang="en-GB" sz="2400" dirty="0">
              <a:solidFill>
                <a:schemeClr val="bg1"/>
              </a:solidFill>
              <a:latin typeface="+mn-lt"/>
            </a:endParaRPr>
          </a:p>
          <a:p>
            <a:r>
              <a:rPr lang="en-GB" sz="2400" b="1" dirty="0">
                <a:solidFill>
                  <a:srgbClr val="FF0000"/>
                </a:solidFill>
                <a:latin typeface="+mn-lt"/>
              </a:rPr>
              <a:t>Vanessa Hill </a:t>
            </a:r>
            <a:r>
              <a:rPr lang="en-GB" sz="2400" dirty="0">
                <a:solidFill>
                  <a:schemeClr val="bg1"/>
                </a:solidFill>
                <a:latin typeface="+mn-lt"/>
              </a:rPr>
              <a:t>v.hill@mdx.ac.uk</a:t>
            </a:r>
          </a:p>
          <a:p>
            <a:endParaRPr lang="en-GB" sz="2400" dirty="0">
              <a:solidFill>
                <a:schemeClr val="bg1"/>
              </a:solidFill>
              <a:latin typeface="+mn-lt"/>
            </a:endParaRPr>
          </a:p>
        </p:txBody>
      </p:sp>
      <p:sp>
        <p:nvSpPr>
          <p:cNvPr id="6" name="TextBox 5"/>
          <p:cNvSpPr txBox="1"/>
          <p:nvPr/>
        </p:nvSpPr>
        <p:spPr>
          <a:xfrm>
            <a:off x="0" y="6042392"/>
            <a:ext cx="5379720" cy="815608"/>
          </a:xfrm>
          <a:prstGeom prst="rect">
            <a:avLst/>
          </a:prstGeom>
          <a:solidFill>
            <a:srgbClr val="FF0000"/>
          </a:solidFill>
          <a:ln>
            <a:solidFill>
              <a:srgbClr val="FF0000"/>
            </a:solidFill>
          </a:ln>
        </p:spPr>
        <p:txBody>
          <a:bodyPr wrap="square" rtlCol="0">
            <a:spAutoFit/>
          </a:bodyPr>
          <a:lstStyle/>
          <a:p>
            <a:pPr algn="ctr"/>
            <a:r>
              <a:rPr lang="en-GB" sz="4000" b="1" dirty="0">
                <a:solidFill>
                  <a:schemeClr val="bg1"/>
                </a:solidFill>
                <a:latin typeface="+mn-lt"/>
              </a:rPr>
              <a:t>Thanks for listening</a:t>
            </a:r>
          </a:p>
          <a:p>
            <a:pPr algn="ctr"/>
            <a:endParaRPr lang="en-GB" sz="700" b="1" dirty="0">
              <a:solidFill>
                <a:schemeClr val="bg1"/>
              </a:solidFill>
              <a:latin typeface="+mn-lt"/>
            </a:endParaRPr>
          </a:p>
        </p:txBody>
      </p:sp>
    </p:spTree>
    <p:extLst>
      <p:ext uri="{BB962C8B-B14F-4D97-AF65-F5344CB8AC3E}">
        <p14:creationId xmlns:p14="http://schemas.microsoft.com/office/powerpoint/2010/main" val="372862519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err="1">
                <a:solidFill>
                  <a:srgbClr val="136771"/>
                </a:solidFill>
              </a:rPr>
              <a:t>ServMetric</a:t>
            </a:r>
            <a:endParaRPr lang="en-US" sz="4400" dirty="0">
              <a:solidFill>
                <a:srgbClr val="136771"/>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pic>
        <p:nvPicPr>
          <p:cNvPr id="8" name="Picture 7" descr="image001">
            <a:extLst>
              <a:ext uri="{FF2B5EF4-FFF2-40B4-BE49-F238E27FC236}">
                <a16:creationId xmlns:a16="http://schemas.microsoft.com/office/drawing/2014/main" id="{A8261061-CA9D-334D-87D8-A1B931DFDBF7}"/>
              </a:ext>
            </a:extLst>
          </p:cNvPr>
          <p:cNvPicPr>
            <a:picLocks noChangeAspect="1" noChangeArrowheads="1"/>
          </p:cNvPicPr>
          <p:nvPr/>
        </p:nvPicPr>
        <p:blipFill>
          <a:blip r:embed="rId5" cstate="print"/>
          <a:srcRect l="24546" t="25287" r="27044"/>
          <a:stretch>
            <a:fillRect/>
          </a:stretch>
        </p:blipFill>
        <p:spPr bwMode="auto">
          <a:xfrm>
            <a:off x="5220072" y="893635"/>
            <a:ext cx="2943013" cy="26943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Box 10">
            <a:extLst>
              <a:ext uri="{FF2B5EF4-FFF2-40B4-BE49-F238E27FC236}">
                <a16:creationId xmlns:a16="http://schemas.microsoft.com/office/drawing/2014/main" id="{6346B445-DA59-2241-A14E-1D506EED3C46}"/>
              </a:ext>
            </a:extLst>
          </p:cNvPr>
          <p:cNvSpPr txBox="1"/>
          <p:nvPr/>
        </p:nvSpPr>
        <p:spPr>
          <a:xfrm>
            <a:off x="946338" y="1117403"/>
            <a:ext cx="4273734" cy="2246769"/>
          </a:xfrm>
          <a:prstGeom prst="rect">
            <a:avLst/>
          </a:prstGeom>
          <a:noFill/>
        </p:spPr>
        <p:txBody>
          <a:bodyPr wrap="square" rtlCol="0">
            <a:spAutoFit/>
          </a:bodyPr>
          <a:lstStyle/>
          <a:p>
            <a:r>
              <a:rPr lang="en-US" sz="2800" dirty="0" err="1">
                <a:solidFill>
                  <a:srgbClr val="136771"/>
                </a:solidFill>
              </a:rPr>
              <a:t>ServMetric</a:t>
            </a:r>
            <a:r>
              <a:rPr lang="en-US" sz="2800" dirty="0">
                <a:solidFill>
                  <a:srgbClr val="136771"/>
                </a:solidFill>
              </a:rPr>
              <a:t> as part of </a:t>
            </a:r>
            <a:r>
              <a:rPr lang="en-US" sz="2800" dirty="0" err="1">
                <a:solidFill>
                  <a:srgbClr val="136771"/>
                </a:solidFill>
              </a:rPr>
              <a:t>rol</a:t>
            </a:r>
            <a:r>
              <a:rPr lang="en-US" sz="2800" dirty="0">
                <a:solidFill>
                  <a:srgbClr val="136771"/>
                </a:solidFill>
              </a:rPr>
              <a:t> Solutions Ltd., software range is a market leader in measuring customer experience.</a:t>
            </a:r>
          </a:p>
        </p:txBody>
      </p:sp>
      <p:sp>
        <p:nvSpPr>
          <p:cNvPr id="12" name="Rectangle 11">
            <a:extLst>
              <a:ext uri="{FF2B5EF4-FFF2-40B4-BE49-F238E27FC236}">
                <a16:creationId xmlns:a16="http://schemas.microsoft.com/office/drawing/2014/main" id="{6548A4F3-FDA4-5948-934E-059374D7D0FB}"/>
              </a:ext>
            </a:extLst>
          </p:cNvPr>
          <p:cNvSpPr/>
          <p:nvPr/>
        </p:nvSpPr>
        <p:spPr>
          <a:xfrm>
            <a:off x="946338" y="3587942"/>
            <a:ext cx="7042309" cy="2246769"/>
          </a:xfrm>
          <a:prstGeom prst="rect">
            <a:avLst/>
          </a:prstGeom>
        </p:spPr>
        <p:txBody>
          <a:bodyPr wrap="square">
            <a:spAutoFit/>
          </a:bodyPr>
          <a:lstStyle/>
          <a:p>
            <a:r>
              <a:rPr lang="en-GB" sz="2800" dirty="0" err="1">
                <a:solidFill>
                  <a:srgbClr val="136771"/>
                </a:solidFill>
              </a:rPr>
              <a:t>ServMetric</a:t>
            </a:r>
            <a:r>
              <a:rPr lang="en-GB" sz="2800" dirty="0">
                <a:solidFill>
                  <a:srgbClr val="136771"/>
                </a:solidFill>
              </a:rPr>
              <a:t> and sister brand </a:t>
            </a:r>
            <a:r>
              <a:rPr lang="en-GB" sz="2800" dirty="0" err="1">
                <a:solidFill>
                  <a:srgbClr val="136771"/>
                </a:solidFill>
              </a:rPr>
              <a:t>GovMetric</a:t>
            </a:r>
            <a:r>
              <a:rPr lang="en-GB" sz="2800" dirty="0">
                <a:solidFill>
                  <a:srgbClr val="136771"/>
                </a:solidFill>
              </a:rPr>
              <a:t>, launched in 2006 and is the most widely used solution for capturing the ‘Voice of the Customer’ within the UK recording over since 30 million customer interactions since 2011.</a:t>
            </a:r>
          </a:p>
        </p:txBody>
      </p:sp>
    </p:spTree>
    <p:extLst>
      <p:ext uri="{BB962C8B-B14F-4D97-AF65-F5344CB8AC3E}">
        <p14:creationId xmlns:p14="http://schemas.microsoft.com/office/powerpoint/2010/main" val="2407506089"/>
      </p:ext>
    </p:extLst>
  </p:cSld>
  <p:clrMapOvr>
    <a:masterClrMapping/>
  </p:clrMapOvr>
  <p:transition spd="slow" advClick="0" advTm="20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8715708" cy="1017738"/>
          </a:xfrm>
        </p:spPr>
        <p:txBody>
          <a:bodyPr>
            <a:normAutofit/>
          </a:bodyPr>
          <a:lstStyle/>
          <a:p>
            <a:r>
              <a:rPr lang="en-US" sz="4400" dirty="0">
                <a:solidFill>
                  <a:srgbClr val="136771"/>
                </a:solidFill>
              </a:rPr>
              <a:t>What did we do?</a:t>
            </a:r>
          </a:p>
        </p:txBody>
      </p:sp>
      <p:sp>
        <p:nvSpPr>
          <p:cNvPr id="3" name="Content Placeholder 2"/>
          <p:cNvSpPr>
            <a:spLocks noGrp="1"/>
          </p:cNvSpPr>
          <p:nvPr>
            <p:ph idx="1"/>
          </p:nvPr>
        </p:nvSpPr>
        <p:spPr>
          <a:xfrm>
            <a:off x="617603" y="1296854"/>
            <a:ext cx="7983542" cy="4694820"/>
          </a:xfrm>
        </p:spPr>
        <p:txBody>
          <a:bodyPr>
            <a:noAutofit/>
          </a:bodyPr>
          <a:lstStyle/>
          <a:p>
            <a:r>
              <a:rPr lang="en-GB" sz="2800" dirty="0" err="1">
                <a:solidFill>
                  <a:srgbClr val="136771"/>
                </a:solidFill>
              </a:rPr>
              <a:t>ServMetric</a:t>
            </a:r>
            <a:r>
              <a:rPr lang="en-GB" sz="2800" dirty="0">
                <a:solidFill>
                  <a:srgbClr val="136771"/>
                </a:solidFill>
              </a:rPr>
              <a:t> went live in the Drill Hall September 2016</a:t>
            </a:r>
          </a:p>
          <a:p>
            <a:r>
              <a:rPr lang="en-GB" sz="2800" dirty="0">
                <a:solidFill>
                  <a:srgbClr val="136771"/>
                </a:solidFill>
              </a:rPr>
              <a:t>Since then we heavily marketed the use of the system to staff and library users</a:t>
            </a:r>
          </a:p>
          <a:p>
            <a:r>
              <a:rPr lang="en-GB" sz="2800" dirty="0">
                <a:solidFill>
                  <a:srgbClr val="136771"/>
                </a:solidFill>
              </a:rPr>
              <a:t>We immediately began collecting valuable data and responding to feedback</a:t>
            </a:r>
          </a:p>
          <a:p>
            <a:r>
              <a:rPr lang="en-US" sz="2800" dirty="0">
                <a:solidFill>
                  <a:srgbClr val="136771"/>
                </a:solidFill>
              </a:rPr>
              <a:t>Staff and users were empowered to leave honest opinions</a:t>
            </a:r>
          </a:p>
          <a:p>
            <a:r>
              <a:rPr lang="en-US" sz="2800" dirty="0">
                <a:solidFill>
                  <a:srgbClr val="136771"/>
                </a:solidFill>
              </a:rPr>
              <a:t>Feedback could be left 24/7 365 days a year</a:t>
            </a:r>
          </a:p>
          <a:p>
            <a:pPr marL="0" indent="0">
              <a:buNone/>
            </a:pPr>
            <a:endParaRPr lang="en-GB" sz="2000" dirty="0"/>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spTree>
    <p:extLst>
      <p:ext uri="{BB962C8B-B14F-4D97-AF65-F5344CB8AC3E}">
        <p14:creationId xmlns:p14="http://schemas.microsoft.com/office/powerpoint/2010/main" val="599115965"/>
      </p:ext>
    </p:extLst>
  </p:cSld>
  <p:clrMapOvr>
    <a:masterClrMapping/>
  </p:clrMapOvr>
  <p:transition spd="slow" advClick="0" advTm="20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8774" y="4552733"/>
            <a:ext cx="6490954" cy="1194522"/>
          </a:xfrm>
        </p:spPr>
        <p:txBody>
          <a:bodyPr>
            <a:noAutofit/>
          </a:bodyPr>
          <a:lstStyle/>
          <a:p>
            <a:pPr marL="0" indent="0" algn="ctr">
              <a:buNone/>
            </a:pPr>
            <a:r>
              <a:rPr lang="en-GB" sz="2800" dirty="0">
                <a:solidFill>
                  <a:srgbClr val="136771"/>
                </a:solidFill>
              </a:rPr>
              <a:t>A ‘widget’ is embedded onto the PC desktop allowing the student to report issues or provide feedback</a:t>
            </a:r>
            <a:endParaRPr lang="en-GB" sz="2000" dirty="0">
              <a:solidFill>
                <a:srgbClr val="136771"/>
              </a:solidFill>
            </a:endParaRPr>
          </a:p>
          <a:p>
            <a:pPr algn="ctr"/>
            <a:endParaRPr lang="en-US" sz="2000" dirty="0">
              <a:solidFill>
                <a:schemeClr val="tx1">
                  <a:lumMod val="50000"/>
                  <a:lumOff val="50000"/>
                </a:schemeClr>
              </a:solidFill>
            </a:endParaRPr>
          </a:p>
        </p:txBody>
      </p:sp>
      <p:pic>
        <p:nvPicPr>
          <p:cNvPr id="4" name="Picture 3" descr="DHL_Exterior Sketch Transparant_PNG.png"/>
          <p:cNvPicPr>
            <a:picLocks noChangeAspect="1"/>
          </p:cNvPicPr>
          <p:nvPr/>
        </p:nvPicPr>
        <p:blipFill>
          <a:blip r:embed="rId3"/>
          <a:stretch>
            <a:fillRect/>
          </a:stretch>
        </p:blipFill>
        <p:spPr>
          <a:xfrm>
            <a:off x="6263680" y="5747255"/>
            <a:ext cx="2880320" cy="1015310"/>
          </a:xfrm>
          <a:prstGeom prst="rect">
            <a:avLst/>
          </a:prstGeom>
        </p:spPr>
      </p:pic>
      <p:sp>
        <p:nvSpPr>
          <p:cNvPr id="5" name="Right Triangle 4"/>
          <p:cNvSpPr/>
          <p:nvPr/>
        </p:nvSpPr>
        <p:spPr>
          <a:xfrm>
            <a:off x="0" y="2893020"/>
            <a:ext cx="946338" cy="3992364"/>
          </a:xfrm>
          <a:prstGeom prst="rtTriangle">
            <a:avLst/>
          </a:prstGeom>
          <a:solidFill>
            <a:srgbClr val="136771"/>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pic>
        <p:nvPicPr>
          <p:cNvPr id="6" name="Picture 5" descr="UaM_Potrait_White_PNG.png"/>
          <p:cNvPicPr>
            <a:picLocks noChangeAspect="1"/>
          </p:cNvPicPr>
          <p:nvPr/>
        </p:nvPicPr>
        <p:blipFill>
          <a:blip r:embed="rId4"/>
          <a:stretch>
            <a:fillRect/>
          </a:stretch>
        </p:blipFill>
        <p:spPr>
          <a:xfrm>
            <a:off x="104602" y="6114493"/>
            <a:ext cx="650974" cy="648072"/>
          </a:xfrm>
          <a:prstGeom prst="rect">
            <a:avLst/>
          </a:prstGeom>
        </p:spPr>
      </p:pic>
      <p:pic>
        <p:nvPicPr>
          <p:cNvPr id="8" name="Picture 7">
            <a:extLst>
              <a:ext uri="{FF2B5EF4-FFF2-40B4-BE49-F238E27FC236}">
                <a16:creationId xmlns:a16="http://schemas.microsoft.com/office/drawing/2014/main" id="{A154EEAA-6097-8740-A29F-A1C03A372F27}"/>
              </a:ext>
            </a:extLst>
          </p:cNvPr>
          <p:cNvPicPr>
            <a:picLocks noChangeAspect="1"/>
          </p:cNvPicPr>
          <p:nvPr/>
        </p:nvPicPr>
        <p:blipFill>
          <a:blip r:embed="rId5"/>
          <a:stretch>
            <a:fillRect/>
          </a:stretch>
        </p:blipFill>
        <p:spPr>
          <a:xfrm>
            <a:off x="1619672" y="797464"/>
            <a:ext cx="6048672" cy="340237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2987824" y="188640"/>
            <a:ext cx="5112568" cy="523220"/>
          </a:xfrm>
          <a:prstGeom prst="rect">
            <a:avLst/>
          </a:prstGeom>
          <a:noFill/>
        </p:spPr>
        <p:txBody>
          <a:bodyPr wrap="square" rtlCol="0">
            <a:spAutoFit/>
          </a:bodyPr>
          <a:lstStyle/>
          <a:p>
            <a:r>
              <a:rPr lang="en-GB" sz="2800" dirty="0">
                <a:solidFill>
                  <a:schemeClr val="accent5">
                    <a:lumMod val="50000"/>
                  </a:schemeClr>
                </a:solidFill>
              </a:rPr>
              <a:t>How to leave feedback </a:t>
            </a:r>
          </a:p>
        </p:txBody>
      </p:sp>
    </p:spTree>
    <p:extLst>
      <p:ext uri="{BB962C8B-B14F-4D97-AF65-F5344CB8AC3E}">
        <p14:creationId xmlns:p14="http://schemas.microsoft.com/office/powerpoint/2010/main" val="3550047827"/>
      </p:ext>
    </p:extLst>
  </p:cSld>
  <p:clrMapOvr>
    <a:masterClrMapping/>
  </p:clrMapOvr>
  <p:transition spd="slow" advClick="0" advTm="20000">
    <p:wipe/>
  </p:transition>
</p:sld>
</file>

<file path=ppt/theme/theme1.xml><?xml version="1.0" encoding="utf-8"?>
<a:theme xmlns:a="http://schemas.openxmlformats.org/drawingml/2006/main" name="DHL bran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White background bullet slide">
  <a:themeElements>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White background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background bullet slide">
  <a:themeElements>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White background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background bullet slide">
  <a:themeElements>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White background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background bullet slide">
  <a:themeElements>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White background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background bullet slide">
  <a:themeElements>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White background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background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OAS University of London">
  <a:themeElements>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fontScheme name="Large bulle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rge bullet slide 1">
        <a:dk1>
          <a:srgbClr val="69696C"/>
        </a:dk1>
        <a:lt1>
          <a:srgbClr val="FFFFFF"/>
        </a:lt1>
        <a:dk2>
          <a:srgbClr val="69696C"/>
        </a:dk2>
        <a:lt2>
          <a:srgbClr val="69696C"/>
        </a:lt2>
        <a:accent1>
          <a:srgbClr val="69696C"/>
        </a:accent1>
        <a:accent2>
          <a:srgbClr val="F2AB00"/>
        </a:accent2>
        <a:accent3>
          <a:srgbClr val="FFFFFF"/>
        </a:accent3>
        <a:accent4>
          <a:srgbClr val="59595B"/>
        </a:accent4>
        <a:accent5>
          <a:srgbClr val="B9B9BA"/>
        </a:accent5>
        <a:accent6>
          <a:srgbClr val="DB9B00"/>
        </a:accent6>
        <a:hlink>
          <a:srgbClr val="E8E0D3"/>
        </a:hlink>
        <a:folHlink>
          <a:srgbClr val="69696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DHL template</Template>
  <TotalTime>1723</TotalTime>
  <Words>4686</Words>
  <Application>Microsoft Office PowerPoint</Application>
  <PresentationFormat>On-screen Show (4:3)</PresentationFormat>
  <Paragraphs>598</Paragraphs>
  <Slides>60</Slides>
  <Notes>59</Notes>
  <HiddenSlides>0</HiddenSlides>
  <MMClips>1</MMClips>
  <ScaleCrop>false</ScaleCrop>
  <HeadingPairs>
    <vt:vector size="6" baseType="variant">
      <vt:variant>
        <vt:lpstr>Fonts Used</vt:lpstr>
      </vt:variant>
      <vt:variant>
        <vt:i4>5</vt:i4>
      </vt:variant>
      <vt:variant>
        <vt:lpstr>Theme</vt:lpstr>
      </vt:variant>
      <vt:variant>
        <vt:i4>21</vt:i4>
      </vt:variant>
      <vt:variant>
        <vt:lpstr>Slide Titles</vt:lpstr>
      </vt:variant>
      <vt:variant>
        <vt:i4>60</vt:i4>
      </vt:variant>
    </vt:vector>
  </HeadingPairs>
  <TitlesOfParts>
    <vt:vector size="86" baseType="lpstr">
      <vt:lpstr>ＭＳ Ｐゴシック</vt:lpstr>
      <vt:lpstr>Arial</vt:lpstr>
      <vt:lpstr>Calibri</vt:lpstr>
      <vt:lpstr>Lato</vt:lpstr>
      <vt:lpstr>Segoe Print</vt:lpstr>
      <vt:lpstr>DHL brand template</vt:lpstr>
      <vt:lpstr>SOAS University of London</vt:lpstr>
      <vt:lpstr>1_SOAS University of London</vt:lpstr>
      <vt:lpstr>2_SOAS University of London</vt:lpstr>
      <vt:lpstr>White background bullet slide</vt:lpstr>
      <vt:lpstr>1_White background bullet slide</vt:lpstr>
      <vt:lpstr>2_White background bullet slide</vt:lpstr>
      <vt:lpstr>3_White background bullet slide</vt:lpstr>
      <vt:lpstr>3_SOAS University of London</vt:lpstr>
      <vt:lpstr>4_White background bullet slide</vt:lpstr>
      <vt:lpstr>4_SOAS University of London</vt:lpstr>
      <vt:lpstr>5_SOAS University of London</vt:lpstr>
      <vt:lpstr>6_SOAS University of London</vt:lpstr>
      <vt:lpstr>7_SOAS University of London</vt:lpstr>
      <vt:lpstr>8_SOAS University of London</vt:lpstr>
      <vt:lpstr>9_SOAS University of London</vt:lpstr>
      <vt:lpstr>10_SOAS University of London</vt:lpstr>
      <vt:lpstr>11_SOAS University of London</vt:lpstr>
      <vt:lpstr>12_SOAS University of London</vt:lpstr>
      <vt:lpstr>13_SOAS University of London</vt:lpstr>
      <vt:lpstr>14_SOAS University of London</vt:lpstr>
      <vt:lpstr>Measuring Visitor Satisfaction</vt:lpstr>
      <vt:lpstr>Drill Hall Background</vt:lpstr>
      <vt:lpstr>Why we measure visitor satisfaction?</vt:lpstr>
      <vt:lpstr>How did we do it before?</vt:lpstr>
      <vt:lpstr>Why did we want to change?</vt:lpstr>
      <vt:lpstr>The Solution</vt:lpstr>
      <vt:lpstr>ServMetric</vt:lpstr>
      <vt:lpstr>What did we do?</vt:lpstr>
      <vt:lpstr>PowerPoint Presentation</vt:lpstr>
      <vt:lpstr>PowerPoint Presentation</vt:lpstr>
      <vt:lpstr>PowerPoint Presentation</vt:lpstr>
      <vt:lpstr>Reporting – Key Features</vt:lpstr>
      <vt:lpstr>What did we learn in 2017?</vt:lpstr>
      <vt:lpstr>Actionable Insights</vt:lpstr>
      <vt:lpstr>Lessons Learnt</vt:lpstr>
      <vt:lpstr>Changes we have made</vt:lpstr>
      <vt:lpstr>Benefits of Change</vt:lpstr>
      <vt:lpstr>Ongoing Modifications</vt:lpstr>
      <vt:lpstr>The Future</vt:lpstr>
      <vt:lpstr>Come and talk to us for more information</vt:lpstr>
      <vt:lpstr>What about us? UX = Staff 2</vt:lpstr>
      <vt:lpstr>Library staff</vt:lpstr>
      <vt:lpstr>SOAS at a glance</vt:lpstr>
      <vt:lpstr>SOAS Library</vt:lpstr>
      <vt:lpstr>Innovative Millennium</vt:lpstr>
      <vt:lpstr>Customer</vt:lpstr>
      <vt:lpstr>‘Management’…don’t have a clue….!!!</vt:lpstr>
      <vt:lpstr>OLE Day...</vt:lpstr>
      <vt:lpstr>PowerPoint Presentation</vt:lpstr>
      <vt:lpstr>‘Management’…don’t have a clue….!!!</vt:lpstr>
      <vt:lpstr>PowerPoint Presentation</vt:lpstr>
      <vt:lpstr>Objectives….</vt:lpstr>
      <vt:lpstr>Approach…</vt:lpstr>
      <vt:lpstr>Functions observed…</vt:lpstr>
      <vt:lpstr>Proforma…</vt:lpstr>
      <vt:lpstr>About the volunteers…</vt:lpstr>
      <vt:lpstr>Overarching themes…</vt:lpstr>
      <vt:lpstr>Recommendations for SMT…</vt:lpstr>
      <vt:lpstr>Where we are now…</vt:lpstr>
      <vt:lpstr>Staff UX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It worked….evaluation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Greenwich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Johanna Mork</dc:creator>
  <cp:lastModifiedBy>m25execman@gmail.com</cp:lastModifiedBy>
  <cp:revision>56</cp:revision>
  <dcterms:created xsi:type="dcterms:W3CDTF">2016-07-30T14:12:27Z</dcterms:created>
  <dcterms:modified xsi:type="dcterms:W3CDTF">2018-04-30T15:07:17Z</dcterms:modified>
</cp:coreProperties>
</file>