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7" r:id="rId5"/>
    <p:sldId id="274" r:id="rId6"/>
    <p:sldId id="275" r:id="rId7"/>
    <p:sldId id="276" r:id="rId8"/>
    <p:sldId id="277" r:id="rId9"/>
    <p:sldId id="258" r:id="rId10"/>
    <p:sldId id="259" r:id="rId11"/>
    <p:sldId id="260" r:id="rId12"/>
    <p:sldId id="261" r:id="rId13"/>
    <p:sldId id="262" r:id="rId14"/>
    <p:sldId id="270" r:id="rId15"/>
    <p:sldId id="263" r:id="rId16"/>
    <p:sldId id="269" r:id="rId17"/>
    <p:sldId id="271" r:id="rId18"/>
    <p:sldId id="264" r:id="rId19"/>
    <p:sldId id="265" r:id="rId20"/>
    <p:sldId id="266" r:id="rId21"/>
    <p:sldId id="267" r:id="rId22"/>
    <p:sldId id="272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-382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2E977-0546-4A82-B21C-3F0733F38DB2}" type="datetimeFigureOut">
              <a:rPr lang="en-GB" smtClean="0"/>
              <a:t>19/04/2018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C8F89-9071-4458-A964-3CBBD267F5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712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75509-7CF2-40A2-B75F-00590B36F268}" type="datetimeFigureOut">
              <a:rPr lang="en-GB" smtClean="0"/>
              <a:t>19/04/2018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EEF16-1B76-41B5-87AE-4A24D2ABB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44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794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44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936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927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625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688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930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065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645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09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346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
Poll Title: Surveys
https://www.polleverywhere.com/clickable_images/5pz5s8n2WuNHwGA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2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499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09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
Poll Title: Focus groups
https://www.polleverywhere.com/clickable_images/j1UGOeK6i4X3O1p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3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496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
Poll Title: Suggestion boxes
https://www.polleverywhere.com/clickable_images/UltEuDeggT35Cz0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4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751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
Poll Title: Formal committee meetings
https://www.polleverywhere.com/clickable_images/Ipg59WoUBFlu3FL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5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794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417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603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788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16-1B76-41B5-87AE-4A24D2ABB97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81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88000" y="288000"/>
            <a:ext cx="8568000" cy="6282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8011" y="2417199"/>
            <a:ext cx="7772400" cy="86134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011" y="3417977"/>
            <a:ext cx="7772400" cy="866261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accent1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subtitle</a:t>
            </a:r>
            <a:endParaRPr lang="en-US" dirty="0"/>
          </a:p>
        </p:txBody>
      </p:sp>
      <p:pic>
        <p:nvPicPr>
          <p:cNvPr id="8" name="Picture 7" descr="essex logo white unbled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16" y="434319"/>
            <a:ext cx="197725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36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88000" y="288000"/>
            <a:ext cx="8568000" cy="6282000"/>
          </a:xfrm>
          <a:prstGeom prst="rect">
            <a:avLst/>
          </a:prstGeom>
          <a:noFill/>
          <a:ln w="72009" cap="sq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634475"/>
            <a:ext cx="8229600" cy="559988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FontTx/>
              <a:buNone/>
              <a:defRPr sz="2000">
                <a:latin typeface="Arial Black" panose="020B0A04020102020204" pitchFamily="34" charset="0"/>
                <a:cs typeface="Arial"/>
              </a:defRPr>
            </a:lvl1pPr>
            <a:lvl2pPr marL="742950" indent="-28575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pic>
        <p:nvPicPr>
          <p:cNvPr id="8" name="Picture 7" descr="Essex logo black U:BLED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618" y="5877936"/>
            <a:ext cx="1478182" cy="540000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3194463"/>
            <a:ext cx="8229600" cy="1343725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FontTx/>
              <a:buNone/>
              <a:defRPr sz="3200">
                <a:solidFill>
                  <a:schemeClr val="accent1"/>
                </a:solidFill>
                <a:latin typeface="Arial Black" panose="020B0A04020102020204" pitchFamily="34" charset="0"/>
                <a:cs typeface="Arial"/>
              </a:defRPr>
            </a:lvl1pPr>
            <a:lvl2pPr marL="742950" indent="-28575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57200" y="1290750"/>
            <a:ext cx="8229600" cy="1343725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FontTx/>
              <a:buNone/>
              <a:defRPr sz="3200">
                <a:solidFill>
                  <a:schemeClr val="accent1"/>
                </a:solidFill>
                <a:latin typeface="Arial Black" panose="020B0A04020102020204" pitchFamily="34" charset="0"/>
                <a:cs typeface="Arial"/>
              </a:defRPr>
            </a:lvl1pPr>
            <a:lvl2pPr marL="742950" indent="-28575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7292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per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88000" y="288000"/>
            <a:ext cx="8568000" cy="6282000"/>
          </a:xfrm>
          <a:prstGeom prst="rect">
            <a:avLst/>
          </a:prstGeom>
          <a:noFill/>
          <a:ln w="72009" cap="sq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1974"/>
            <a:ext cx="8229600" cy="4374572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FontTx/>
              <a:buNone/>
              <a:defRPr sz="3200">
                <a:latin typeface="Arial Black" panose="020B0A04020102020204" pitchFamily="34" charset="0"/>
                <a:cs typeface="Arial"/>
              </a:defRPr>
            </a:lvl1pPr>
            <a:lvl2pPr marL="742950" indent="-28575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Essex logo black U:BLED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618" y="5877936"/>
            <a:ext cx="1478182" cy="540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57200" y="459477"/>
            <a:ext cx="8229600" cy="799307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FontTx/>
              <a:buNone/>
              <a:defRPr sz="4400" baseline="0">
                <a:solidFill>
                  <a:schemeClr val="accent1"/>
                </a:solidFill>
                <a:latin typeface="Arial Black" panose="020B0A04020102020204" pitchFamily="34" charset="0"/>
                <a:cs typeface="Arial"/>
              </a:defRPr>
            </a:lvl1pPr>
            <a:lvl2pPr marL="742950" indent="-28575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92838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88000" y="288000"/>
            <a:ext cx="8568000" cy="6282000"/>
          </a:xfrm>
          <a:prstGeom prst="rect">
            <a:avLst/>
          </a:prstGeom>
          <a:noFill/>
          <a:ln w="72009" cap="sq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ssex logo black U:BLED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618" y="5877936"/>
            <a:ext cx="1478182" cy="540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57200" y="459477"/>
            <a:ext cx="8229600" cy="799307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FontTx/>
              <a:buNone/>
              <a:defRPr sz="4400" baseline="0">
                <a:solidFill>
                  <a:schemeClr val="accent1"/>
                </a:solidFill>
                <a:latin typeface="Arial Black" panose="020B0A04020102020204" pitchFamily="34" charset="0"/>
                <a:cs typeface="Arial"/>
              </a:defRPr>
            </a:lvl1pPr>
            <a:lvl2pPr marL="742950" indent="-28575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200" y="1341439"/>
            <a:ext cx="8229600" cy="442997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97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88000" y="288000"/>
            <a:ext cx="8568000" cy="6282000"/>
          </a:xfrm>
          <a:prstGeom prst="rect">
            <a:avLst/>
          </a:prstGeom>
          <a:noFill/>
          <a:ln w="72009" cap="sq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1974"/>
            <a:ext cx="8229600" cy="4374572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charset="2"/>
              <a:buChar char="§"/>
              <a:defRPr b="1">
                <a:latin typeface="Arial"/>
                <a:cs typeface="Arial"/>
              </a:defRPr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>
                <a:latin typeface="Arial"/>
                <a:cs typeface="Arial"/>
              </a:defRPr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>
                <a:latin typeface="Arial"/>
                <a:cs typeface="Arial"/>
              </a:defRPr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>
                <a:latin typeface="Arial"/>
                <a:cs typeface="Arial"/>
              </a:defRPr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Essex logo black U:BLED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618" y="5877936"/>
            <a:ext cx="1478182" cy="540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57200" y="411977"/>
            <a:ext cx="8229600" cy="799307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FontTx/>
              <a:buNone/>
              <a:defRPr sz="4400" baseline="0">
                <a:solidFill>
                  <a:schemeClr val="accent1"/>
                </a:solidFill>
                <a:latin typeface="Arial Black" panose="020B0A04020102020204" pitchFamily="34" charset="0"/>
                <a:cs typeface="Arial"/>
              </a:defRPr>
            </a:lvl1pPr>
            <a:lvl2pPr marL="742950" indent="-28575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64249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88000" y="288000"/>
            <a:ext cx="8568000" cy="6282000"/>
          </a:xfrm>
          <a:prstGeom prst="rect">
            <a:avLst/>
          </a:prstGeom>
          <a:noFill/>
          <a:ln w="72009" cap="sq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1973"/>
            <a:ext cx="4114800" cy="4965699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charset="2"/>
              <a:buNone/>
              <a:defRPr b="1">
                <a:latin typeface="Arial"/>
                <a:cs typeface="Arial"/>
              </a:defRPr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>
                <a:latin typeface="Arial"/>
                <a:cs typeface="Arial"/>
              </a:defRPr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>
                <a:latin typeface="Arial"/>
                <a:cs typeface="Arial"/>
              </a:defRPr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>
                <a:latin typeface="Arial"/>
                <a:cs typeface="Arial"/>
              </a:defRPr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Essex logo black U:BLED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618" y="5877936"/>
            <a:ext cx="1478182" cy="540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57200" y="411977"/>
            <a:ext cx="8229600" cy="799307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FontTx/>
              <a:buNone/>
              <a:defRPr sz="4400" baseline="0">
                <a:solidFill>
                  <a:schemeClr val="accent1"/>
                </a:solidFill>
                <a:latin typeface="Arial Black" panose="020B0A04020102020204" pitchFamily="34" charset="0"/>
                <a:cs typeface="Arial"/>
              </a:defRPr>
            </a:lvl1pPr>
            <a:lvl2pPr marL="742950" indent="-28575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738688" y="1352550"/>
            <a:ext cx="3937000" cy="430847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43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88000" y="288000"/>
            <a:ext cx="8568000" cy="6282000"/>
          </a:xfrm>
          <a:prstGeom prst="rect">
            <a:avLst/>
          </a:prstGeom>
          <a:noFill/>
          <a:ln w="72009" cap="sq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4478" y="1339752"/>
            <a:ext cx="4925272" cy="4374572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charset="2"/>
              <a:buChar char="§"/>
              <a:defRPr sz="2800" b="1">
                <a:latin typeface="Arial"/>
                <a:cs typeface="Arial"/>
              </a:defRPr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>
                <a:latin typeface="Arial"/>
                <a:cs typeface="Arial"/>
              </a:defRPr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>
                <a:latin typeface="Arial"/>
                <a:cs typeface="Arial"/>
              </a:defRPr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>
                <a:latin typeface="Arial"/>
                <a:cs typeface="Arial"/>
              </a:defRPr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Essex logo black U:BLED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618" y="5877936"/>
            <a:ext cx="1478182" cy="540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764478" y="481338"/>
            <a:ext cx="4922322" cy="660585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FontTx/>
              <a:buNone/>
              <a:defRPr sz="4400" baseline="0">
                <a:solidFill>
                  <a:schemeClr val="accent1"/>
                </a:solidFill>
                <a:latin typeface="Arial Black" panose="020B0A04020102020204" pitchFamily="34" charset="0"/>
                <a:cs typeface="Arial"/>
              </a:defRPr>
            </a:lvl1pPr>
            <a:lvl2pPr marL="742950" indent="-28575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TITLE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200" y="463144"/>
            <a:ext cx="3131123" cy="2880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5225" y="3498714"/>
            <a:ext cx="3131123" cy="2880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04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88000" y="288000"/>
            <a:ext cx="8568000" cy="6282000"/>
          </a:xfrm>
          <a:prstGeom prst="rect">
            <a:avLst/>
          </a:prstGeom>
          <a:noFill/>
          <a:ln w="72009" cap="sq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225" y="3800099"/>
            <a:ext cx="4752000" cy="2592000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charset="2"/>
              <a:buChar char="§"/>
              <a:defRPr sz="2800" b="1">
                <a:latin typeface="Arial"/>
                <a:cs typeface="Arial"/>
              </a:defRPr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>
                <a:latin typeface="Arial"/>
                <a:cs typeface="Arial"/>
              </a:defRPr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>
                <a:latin typeface="Arial"/>
                <a:cs typeface="Arial"/>
              </a:defRPr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>
                <a:latin typeface="Arial"/>
                <a:cs typeface="Arial"/>
              </a:defRPr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Essex logo black U:BLED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618" y="5877936"/>
            <a:ext cx="1478182" cy="540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55225" y="3139514"/>
            <a:ext cx="4753975" cy="660585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FontTx/>
              <a:buNone/>
              <a:defRPr sz="4400" baseline="0">
                <a:solidFill>
                  <a:schemeClr val="accent1"/>
                </a:solidFill>
                <a:latin typeface="Arial Black" panose="020B0A04020102020204" pitchFamily="34" charset="0"/>
                <a:cs typeface="Arial"/>
              </a:defRPr>
            </a:lvl1pPr>
            <a:lvl2pPr marL="742950" indent="-28575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TITLE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200" y="498769"/>
            <a:ext cx="4752000" cy="259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380497" y="481338"/>
            <a:ext cx="3306303" cy="518319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0644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6EA6-6F1D-A848-9813-5EB3ED77BB10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D882-663F-AD4E-8FE9-9737BC96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00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36EA6-6F1D-A848-9813-5EB3ED77BB10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FD882-663F-AD4E-8FE9-9737BC96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6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1" r:id="rId3"/>
    <p:sldLayoutId id="2147483657" r:id="rId4"/>
    <p:sldLayoutId id="2147483650" r:id="rId5"/>
    <p:sldLayoutId id="2147483654" r:id="rId6"/>
    <p:sldLayoutId id="2147483655" r:id="rId7"/>
    <p:sldLayoutId id="2147483656" r:id="rId8"/>
    <p:sldLayoutId id="2147483658" r:id="rId9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8010" y="2820960"/>
            <a:ext cx="8100927" cy="861347"/>
          </a:xfrm>
        </p:spPr>
        <p:txBody>
          <a:bodyPr>
            <a:noAutofit/>
          </a:bodyPr>
          <a:lstStyle/>
          <a:p>
            <a:r>
              <a:rPr lang="en-US" dirty="0" smtClean="0"/>
              <a:t>EXCELLENCE IN ENGAGEMENT: THE ESSEX 10-STEP PROGRAMME TO TRANSFORM USERS INTO PARTNERS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8011" y="5270527"/>
            <a:ext cx="7772400" cy="866261"/>
          </a:xfrm>
        </p:spPr>
        <p:txBody>
          <a:bodyPr/>
          <a:lstStyle/>
          <a:p>
            <a:r>
              <a:rPr lang="en-US" dirty="0" smtClean="0"/>
              <a:t>Emma Wisher and Stephanie Gibson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3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729261"/>
            <a:ext cx="3757427" cy="335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7200" y="459477"/>
            <a:ext cx="8229600" cy="1891837"/>
          </a:xfrm>
        </p:spPr>
        <p:txBody>
          <a:bodyPr>
            <a:normAutofit/>
          </a:bodyPr>
          <a:lstStyle/>
          <a:p>
            <a:r>
              <a:rPr lang="en-GB" dirty="0" smtClean="0"/>
              <a:t>5. FIND YOUR AUDIENCE AND SELL IT TO THEM 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042" y="2879641"/>
            <a:ext cx="2526289" cy="35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1" y="1843192"/>
            <a:ext cx="3323112" cy="249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>
            <a:spLocks noGrp="1"/>
          </p:cNvSpPr>
          <p:nvPr>
            <p:ph idx="11"/>
          </p:nvPr>
        </p:nvSpPr>
        <p:spPr>
          <a:xfrm>
            <a:off x="457200" y="459478"/>
            <a:ext cx="8229600" cy="1499952"/>
          </a:xfrm>
          <a:solidFill>
            <a:schemeClr val="accent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6. PLAN YOUR ACTIVITIES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1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7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45" y="391886"/>
            <a:ext cx="2821390" cy="555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122" y="460848"/>
            <a:ext cx="2638210" cy="54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96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14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7200" y="459477"/>
            <a:ext cx="8229600" cy="1119941"/>
          </a:xfrm>
          <a:solidFill>
            <a:schemeClr val="accent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</a:rPr>
              <a:t>7. ORDER CAKE </a:t>
            </a:r>
            <a:endParaRPr lang="en-GB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7200" y="459477"/>
            <a:ext cx="8229600" cy="977437"/>
          </a:xfrm>
          <a:solidFill>
            <a:schemeClr val="tx2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8. DO THE THING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7200" y="459478"/>
            <a:ext cx="8229600" cy="1488076"/>
          </a:xfrm>
          <a:solidFill>
            <a:schemeClr val="accent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9. REFLECT AND RESPOND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7200" y="459478"/>
            <a:ext cx="8229600" cy="965562"/>
          </a:xfrm>
          <a:solidFill>
            <a:schemeClr val="tx2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10. AND REPEAT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>
            <a:spLocks noGrp="1"/>
          </p:cNvSpPr>
          <p:nvPr>
            <p:ph idx="11"/>
          </p:nvPr>
        </p:nvSpPr>
        <p:spPr>
          <a:xfrm>
            <a:off x="457200" y="459478"/>
            <a:ext cx="8229600" cy="965562"/>
          </a:xfrm>
          <a:solidFill>
            <a:schemeClr val="tx2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USERS = PARTNERS?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1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7200" y="459477"/>
            <a:ext cx="8229600" cy="1096191"/>
          </a:xfrm>
          <a:solidFill>
            <a:schemeClr val="accent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6000" dirty="0" smtClean="0">
                <a:solidFill>
                  <a:schemeClr val="bg1"/>
                </a:solidFill>
              </a:rPr>
              <a:t>ANY QUESTIONS?</a:t>
            </a:r>
            <a:endParaRPr lang="en-GB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9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3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7200" y="459478"/>
            <a:ext cx="8229600" cy="1571204"/>
          </a:xfrm>
          <a:solidFill>
            <a:schemeClr val="accent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1. GET RID OF YOUR OLD LIBRARY COMMITEE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3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7200" y="459477"/>
            <a:ext cx="8229600" cy="1440575"/>
          </a:xfrm>
          <a:solidFill>
            <a:schemeClr val="accent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2. IDENTIFY YOUR KEY THEMES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7200" y="459478"/>
            <a:ext cx="8229600" cy="929936"/>
          </a:xfrm>
          <a:solidFill>
            <a:schemeClr val="accent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3. GET STAFF ON BOARD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101" y="3384468"/>
            <a:ext cx="5201764" cy="235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7200" y="459477"/>
            <a:ext cx="8229600" cy="1891837"/>
          </a:xfrm>
        </p:spPr>
        <p:txBody>
          <a:bodyPr>
            <a:normAutofit/>
          </a:bodyPr>
          <a:lstStyle/>
          <a:p>
            <a:r>
              <a:rPr lang="en-GB" dirty="0" smtClean="0"/>
              <a:t>4. PICK A SNAPPY TITLE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0" y="2755075"/>
            <a:ext cx="4621482" cy="269532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03" y="1314728"/>
            <a:ext cx="6452227" cy="182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7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6c30e28e-1eb9-4bc1-aded-8c55a53aa1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21757975-d088-418b-860e-881e3ac6d5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12ef7219-f5b2-4c78-9615-b3d891154bf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0e368f9-dd9a-457f-a1fc-51b1bc0a6453"/>
</p:tagLst>
</file>

<file path=ppt/theme/theme1.xml><?xml version="1.0" encoding="utf-8"?>
<a:theme xmlns:a="http://schemas.openxmlformats.org/drawingml/2006/main" name="student-powerpoint-black-pink (1)">
  <a:themeElements>
    <a:clrScheme name="Custom 2">
      <a:dk1>
        <a:sysClr val="windowText" lastClr="000000"/>
      </a:dk1>
      <a:lt1>
        <a:sysClr val="window" lastClr="FFFFFF"/>
      </a:lt1>
      <a:dk2>
        <a:srgbClr val="DA3D7E"/>
      </a:dk2>
      <a:lt2>
        <a:srgbClr val="C6C6BC"/>
      </a:lt2>
      <a:accent1>
        <a:srgbClr val="DA3D7E"/>
      </a:accent1>
      <a:accent2>
        <a:srgbClr val="00AFD8"/>
      </a:accent2>
      <a:accent3>
        <a:srgbClr val="C1D82F"/>
      </a:accent3>
      <a:accent4>
        <a:srgbClr val="35C4B5"/>
      </a:accent4>
      <a:accent5>
        <a:srgbClr val="F2AF00"/>
      </a:accent5>
      <a:accent6>
        <a:srgbClr val="C6C6BC"/>
      </a:accent6>
      <a:hlink>
        <a:srgbClr val="DA3D7E"/>
      </a:hlink>
      <a:folHlink>
        <a:srgbClr val="00AFD8"/>
      </a:folHlink>
    </a:clrScheme>
    <a:fontScheme name="Black + black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B64F9001CA6A488C2B497F5064EEDD" ma:contentTypeVersion="2" ma:contentTypeDescription="Create a new document." ma:contentTypeScope="" ma:versionID="ebfbe534219d1420a48ceeb9ec093ffb">
  <xsd:schema xmlns:xsd="http://www.w3.org/2001/XMLSchema" xmlns:xs="http://www.w3.org/2001/XMLSchema" xmlns:p="http://schemas.microsoft.com/office/2006/metadata/properties" xmlns:ns2="ccd30392-c979-4197-a6ac-6d7d727f977d" targetNamespace="http://schemas.microsoft.com/office/2006/metadata/properties" ma:root="true" ma:fieldsID="ab3477abbd3e0dc2c3d028c6d39a5e31" ns2:_="">
    <xsd:import namespace="ccd30392-c979-4197-a6ac-6d7d727f977d"/>
    <xsd:element name="properties">
      <xsd:complexType>
        <xsd:sequence>
          <xsd:element name="documentManagement">
            <xsd:complexType>
              <xsd:all>
                <xsd:element ref="ns2:Resource_x0020_Type"/>
                <xsd:element ref="ns2:Project_x0020_Are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d30392-c979-4197-a6ac-6d7d727f977d" elementFormDefault="qualified">
    <xsd:import namespace="http://schemas.microsoft.com/office/2006/documentManagement/types"/>
    <xsd:import namespace="http://schemas.microsoft.com/office/infopath/2007/PartnerControls"/>
    <xsd:element name="Resource_x0020_Type" ma:index="8" ma:displayName="Resource Type" ma:format="Dropdown" ma:internalName="Resource_x0020_Type">
      <xsd:simpleType>
        <xsd:restriction base="dms:Choice">
          <xsd:enumeration value="Activity"/>
          <xsd:enumeration value="Document"/>
          <xsd:enumeration value="FAQ"/>
          <xsd:enumeration value="Feedback"/>
          <xsd:enumeration value="Form"/>
          <xsd:enumeration value="Guide"/>
          <xsd:enumeration value="Image"/>
          <xsd:enumeration value="Minutes"/>
          <xsd:enumeration value="Presentation"/>
          <xsd:enumeration value="Statistics"/>
          <xsd:enumeration value="Template"/>
          <xsd:enumeration value="Video"/>
          <xsd:enumeration value="Other"/>
        </xsd:restriction>
      </xsd:simpleType>
    </xsd:element>
    <xsd:element name="Project_x0020_Area" ma:index="9" nillable="true" ma:displayName="Project Area" ma:internalName="Project_x0020_Area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_x0020_Area xmlns="ccd30392-c979-4197-a6ac-6d7d727f977d">M25</Project_x0020_Area>
    <Resource_x0020_Type xmlns="ccd30392-c979-4197-a6ac-6d7d727f977d">Presentation</Resource_x0020_Typ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467343-D844-406F-86B4-F6A9042FCB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d30392-c979-4197-a6ac-6d7d727f97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EE8401-6415-4EED-ADC9-EEB8ED92BE10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ccd30392-c979-4197-a6ac-6d7d727f977d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32362D6-E59A-443A-902A-7F3C8F407F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student-powerpoint-black-pink (1)</Template>
  <TotalTime>44</TotalTime>
  <Words>105</Words>
  <Application>Microsoft Office PowerPoint</Application>
  <PresentationFormat>On-screen Show (4:3)</PresentationFormat>
  <Paragraphs>38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Times New Roman</vt:lpstr>
      <vt:lpstr>Wingdings</vt:lpstr>
      <vt:lpstr>student-powerpoint-black-pink (1)</vt:lpstr>
      <vt:lpstr>EXCELLENCE IN ENGAGEMENT: THE ESSEX 10-STEP PROGRAMME TO TRANSFORM USERS INTO PARTNERS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Essex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EXCELLENCE IN ENGAGEMENT: THE ESSEX 10-STEP PROGRAMME TO TRANSFORM USERS INTO PARTNERS</dc:title>
  <dc:creator>Kelly, Stephanie J</dc:creator>
  <cp:lastModifiedBy>Thomas Baldwin</cp:lastModifiedBy>
  <cp:revision>10</cp:revision>
  <dcterms:created xsi:type="dcterms:W3CDTF">2018-03-16T16:18:06Z</dcterms:created>
  <dcterms:modified xsi:type="dcterms:W3CDTF">2018-04-19T14:02:07Z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0x01010029B64F9001CA6A488C2B497F5064EEDD</vt:lpwstr>
  </property>
</Properties>
</file>