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1.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57" r:id="rId2"/>
    <p:sldId id="273" r:id="rId3"/>
    <p:sldId id="325" r:id="rId4"/>
    <p:sldId id="326" r:id="rId5"/>
    <p:sldId id="327" r:id="rId6"/>
    <p:sldId id="328" r:id="rId7"/>
    <p:sldId id="324" r:id="rId8"/>
    <p:sldId id="271" r:id="rId9"/>
    <p:sldId id="292" r:id="rId10"/>
    <p:sldId id="289" r:id="rId11"/>
    <p:sldId id="339" r:id="rId12"/>
    <p:sldId id="272" r:id="rId13"/>
    <p:sldId id="340" r:id="rId14"/>
    <p:sldId id="293" r:id="rId15"/>
    <p:sldId id="275" r:id="rId16"/>
    <p:sldId id="288" r:id="rId17"/>
    <p:sldId id="278" r:id="rId18"/>
    <p:sldId id="309" r:id="rId19"/>
    <p:sldId id="310" r:id="rId20"/>
    <p:sldId id="311" r:id="rId21"/>
    <p:sldId id="312" r:id="rId22"/>
    <p:sldId id="276" r:id="rId23"/>
    <p:sldId id="277" r:id="rId24"/>
    <p:sldId id="291" r:id="rId25"/>
    <p:sldId id="296" r:id="rId26"/>
    <p:sldId id="307" r:id="rId27"/>
    <p:sldId id="308" r:id="rId28"/>
    <p:sldId id="298" r:id="rId29"/>
    <p:sldId id="305" r:id="rId30"/>
    <p:sldId id="294" r:id="rId31"/>
    <p:sldId id="295" r:id="rId32"/>
    <p:sldId id="297" r:id="rId33"/>
    <p:sldId id="300" r:id="rId34"/>
    <p:sldId id="299" r:id="rId35"/>
    <p:sldId id="301" r:id="rId36"/>
    <p:sldId id="304" r:id="rId37"/>
    <p:sldId id="302" r:id="rId38"/>
    <p:sldId id="306" r:id="rId39"/>
    <p:sldId id="303" r:id="rId40"/>
    <p:sldId id="329" r:id="rId41"/>
    <p:sldId id="342" r:id="rId42"/>
    <p:sldId id="341" r:id="rId43"/>
    <p:sldId id="313" r:id="rId44"/>
    <p:sldId id="314" r:id="rId45"/>
    <p:sldId id="280" r:id="rId46"/>
    <p:sldId id="282" r:id="rId47"/>
    <p:sldId id="283" r:id="rId48"/>
    <p:sldId id="279" r:id="rId49"/>
    <p:sldId id="284" r:id="rId50"/>
    <p:sldId id="285" r:id="rId51"/>
    <p:sldId id="281" r:id="rId52"/>
    <p:sldId id="332" r:id="rId53"/>
    <p:sldId id="317" r:id="rId54"/>
    <p:sldId id="335" r:id="rId55"/>
    <p:sldId id="286" r:id="rId56"/>
    <p:sldId id="319" r:id="rId57"/>
    <p:sldId id="348" r:id="rId58"/>
    <p:sldId id="343" r:id="rId59"/>
    <p:sldId id="287" r:id="rId60"/>
    <p:sldId id="344" r:id="rId61"/>
    <p:sldId id="334" r:id="rId62"/>
    <p:sldId id="346" r:id="rId63"/>
    <p:sldId id="345" r:id="rId64"/>
    <p:sldId id="320" r:id="rId65"/>
    <p:sldId id="330" r:id="rId66"/>
    <p:sldId id="331" r:id="rId67"/>
    <p:sldId id="347" r:id="rId68"/>
    <p:sldId id="270" r:id="rId69"/>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mmer, Helen" initials="RH" lastIdx="1" clrIdx="0">
    <p:extLst>
      <p:ext uri="{19B8F6BF-5375-455C-9EA6-DF929625EA0E}">
        <p15:presenceInfo xmlns:p15="http://schemas.microsoft.com/office/powerpoint/2012/main" userId="S::helen.rimmer@rhul.ac.uk::7b9804e9-e07b-4332-86d6-04587a4974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A4F"/>
    <a:srgbClr val="171D23"/>
    <a:srgbClr val="DA5120"/>
    <a:srgbClr val="D75020"/>
    <a:srgbClr val="FFFFFE"/>
  </p:clrMru>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446"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8"/>
        <p:guide pos="214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[Book1]Sheet4!PivotTable6</c:name>
    <c:fmtId val="-1"/>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s>
    <c:plotArea>
      <c:layout>
        <c:manualLayout>
          <c:layoutTarget val="inner"/>
          <c:xMode val="edge"/>
          <c:yMode val="edge"/>
          <c:x val="8.1507860297950555E-2"/>
          <c:y val="9.03954802259887E-2"/>
          <c:w val="0.56488609655500377"/>
          <c:h val="0.80678944792917839"/>
        </c:manualLayout>
      </c:layout>
      <c:barChart>
        <c:barDir val="col"/>
        <c:grouping val="clustered"/>
        <c:varyColors val="0"/>
        <c:ser>
          <c:idx val="0"/>
          <c:order val="0"/>
          <c:tx>
            <c:strRef>
              <c:f>Sheet4!$A$1</c:f>
              <c:strCache>
                <c:ptCount val="1"/>
                <c:pt idx="0">
                  <c:v>Sum of Total working groups</c:v>
                </c:pt>
              </c:strCache>
            </c:strRef>
          </c:tx>
          <c:spPr>
            <a:solidFill>
              <a:schemeClr val="accent1"/>
            </a:solidFill>
            <a:ln>
              <a:noFill/>
            </a:ln>
            <a:effectLst/>
          </c:spPr>
          <c:invertIfNegative val="0"/>
          <c:cat>
            <c:strRef>
              <c:f>Sheet4!$A$2</c:f>
              <c:strCache>
                <c:ptCount val="1"/>
                <c:pt idx="0">
                  <c:v>Total</c:v>
                </c:pt>
              </c:strCache>
            </c:strRef>
          </c:cat>
          <c:val>
            <c:numRef>
              <c:f>Sheet4!$A$2</c:f>
              <c:numCache>
                <c:formatCode>General</c:formatCode>
                <c:ptCount val="1"/>
                <c:pt idx="0">
                  <c:v>395</c:v>
                </c:pt>
              </c:numCache>
            </c:numRef>
          </c:val>
          <c:extLst>
            <c:ext xmlns:c16="http://schemas.microsoft.com/office/drawing/2014/chart" uri="{C3380CC4-5D6E-409C-BE32-E72D297353CC}">
              <c16:uniqueId val="{00000000-538F-4EBE-BFCD-3C7D1A1FF547}"/>
            </c:ext>
          </c:extLst>
        </c:ser>
        <c:ser>
          <c:idx val="1"/>
          <c:order val="1"/>
          <c:tx>
            <c:strRef>
              <c:f>Sheet4!$B$1</c:f>
              <c:strCache>
                <c:ptCount val="1"/>
                <c:pt idx="0">
                  <c:v>Sum of Total working individually</c:v>
                </c:pt>
              </c:strCache>
            </c:strRef>
          </c:tx>
          <c:spPr>
            <a:solidFill>
              <a:schemeClr val="accent2"/>
            </a:solidFill>
            <a:ln>
              <a:noFill/>
            </a:ln>
            <a:effectLst/>
          </c:spPr>
          <c:invertIfNegative val="0"/>
          <c:cat>
            <c:strRef>
              <c:f>Sheet4!$A$2</c:f>
              <c:strCache>
                <c:ptCount val="1"/>
                <c:pt idx="0">
                  <c:v>Total</c:v>
                </c:pt>
              </c:strCache>
            </c:strRef>
          </c:cat>
          <c:val>
            <c:numRef>
              <c:f>Sheet4!$B$2</c:f>
              <c:numCache>
                <c:formatCode>General</c:formatCode>
                <c:ptCount val="1"/>
                <c:pt idx="0">
                  <c:v>972</c:v>
                </c:pt>
              </c:numCache>
            </c:numRef>
          </c:val>
          <c:extLst>
            <c:ext xmlns:c16="http://schemas.microsoft.com/office/drawing/2014/chart" uri="{C3380CC4-5D6E-409C-BE32-E72D297353CC}">
              <c16:uniqueId val="{00000001-538F-4EBE-BFCD-3C7D1A1FF547}"/>
            </c:ext>
          </c:extLst>
        </c:ser>
        <c:dLbls>
          <c:showLegendKey val="0"/>
          <c:showVal val="0"/>
          <c:showCatName val="0"/>
          <c:showSerName val="0"/>
          <c:showPercent val="0"/>
          <c:showBubbleSize val="0"/>
        </c:dLbls>
        <c:gapWidth val="219"/>
        <c:overlap val="-27"/>
        <c:axId val="407871136"/>
        <c:axId val="203393904"/>
      </c:barChart>
      <c:catAx>
        <c:axId val="40787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393904"/>
        <c:crosses val="autoZero"/>
        <c:auto val="1"/>
        <c:lblAlgn val="ctr"/>
        <c:lblOffset val="100"/>
        <c:noMultiLvlLbl val="0"/>
      </c:catAx>
      <c:valAx>
        <c:axId val="203393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78711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4-18T19:52:46.289" idx="1">
    <p:pos x="10" y="10"/>
    <p:text>Need to polish this!</p:text>
    <p:extLst>
      <p:ext uri="{C676402C-5697-4E1C-873F-D02D1690AC5C}">
        <p15:threadingInfo xmlns:p15="http://schemas.microsoft.com/office/powerpoint/2012/main" timeZoneBias="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414693" cy="877837"/>
          </a:xfrm>
          <a:prstGeom prst="rect">
            <a:avLst/>
          </a:prstGeom>
        </p:spPr>
        <p:txBody>
          <a:bodyPr vert="horz" lIns="91440" tIns="45720" rIns="91440" bIns="45720" rtlCol="0"/>
          <a:lstStyle>
            <a:lvl1pPr algn="l">
              <a:defRPr sz="1200"/>
            </a:lvl1pPr>
          </a:lstStyle>
          <a:p>
            <a:endParaRPr lang="en-GB"/>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680FA731-96C6-1C4F-A61E-653465578A10}" type="slidenum">
              <a:rPr lang="en-GB" smtClean="0"/>
              <a:pPr/>
              <a:t>‹#›</a:t>
            </a:fld>
            <a:endParaRPr lang="en-GB"/>
          </a:p>
        </p:txBody>
      </p:sp>
      <p:sp>
        <p:nvSpPr>
          <p:cNvPr id="8" name="Date Placeholder 2"/>
          <p:cNvSpPr>
            <a:spLocks noGrp="1"/>
          </p:cNvSpPr>
          <p:nvPr>
            <p:ph type="dt" sz="quarter" idx="1"/>
          </p:nvPr>
        </p:nvSpPr>
        <p:spPr>
          <a:xfrm>
            <a:off x="5686671" y="0"/>
            <a:ext cx="1107829" cy="496570"/>
          </a:xfrm>
          <a:prstGeom prst="rect">
            <a:avLst/>
          </a:prstGeom>
        </p:spPr>
        <p:txBody>
          <a:bodyPr vert="horz" lIns="91440" tIns="45720" rIns="91440" bIns="45720" rtlCol="0"/>
          <a:lstStyle>
            <a:lvl1pPr algn="r">
              <a:defRPr sz="1200"/>
            </a:lvl1pPr>
          </a:lstStyle>
          <a:p>
            <a:fld id="{F26FE862-AA2E-A649-A23D-0AE53E0EBE06}" type="datetimeFigureOut">
              <a:rPr lang="en-US" smtClean="0"/>
              <a:pPr/>
              <a:t>4/23/2018</a:t>
            </a:fld>
            <a:endParaRPr lang="en-GB"/>
          </a:p>
        </p:txBody>
      </p:sp>
    </p:spTree>
    <p:extLst>
      <p:ext uri="{BB962C8B-B14F-4D97-AF65-F5344CB8AC3E}">
        <p14:creationId xmlns:p14="http://schemas.microsoft.com/office/powerpoint/2010/main" val="29412988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GB"/>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0" y="9420341"/>
            <a:ext cx="6794500" cy="496570"/>
          </a:xfrm>
          <a:prstGeom prst="rect">
            <a:avLst/>
          </a:prstGeom>
        </p:spPr>
        <p:txBody>
          <a:bodyPr vert="horz" lIns="91440" tIns="45720" rIns="91440" bIns="45720" rtlCol="0" anchor="b"/>
          <a:lstStyle>
            <a:lvl1pPr algn="ctr">
              <a:defRPr sz="1200"/>
            </a:lvl1pPr>
          </a:lstStyle>
          <a:p>
            <a:fld id="{D080ACEF-038B-C84F-B8C5-91258E241761}" type="slidenum">
              <a:rPr lang="en-GB" smtClean="0"/>
              <a:pPr/>
              <a:t>‹#›</a:t>
            </a:fld>
            <a:endParaRPr lang="en-GB"/>
          </a:p>
        </p:txBody>
      </p:sp>
      <p:sp>
        <p:nvSpPr>
          <p:cNvPr id="9" name="Date Placeholder 2"/>
          <p:cNvSpPr>
            <a:spLocks noGrp="1"/>
          </p:cNvSpPr>
          <p:nvPr>
            <p:ph type="dt" sz="quarter" idx="1"/>
          </p:nvPr>
        </p:nvSpPr>
        <p:spPr>
          <a:xfrm>
            <a:off x="5662083" y="0"/>
            <a:ext cx="1148399" cy="496570"/>
          </a:xfrm>
          <a:prstGeom prst="rect">
            <a:avLst/>
          </a:prstGeom>
        </p:spPr>
        <p:txBody>
          <a:bodyPr vert="horz" lIns="91440" tIns="45720" rIns="91440" bIns="45720" rtlCol="0"/>
          <a:lstStyle>
            <a:lvl1pPr algn="r">
              <a:defRPr sz="1200"/>
            </a:lvl1pPr>
          </a:lstStyle>
          <a:p>
            <a:fld id="{F26FE862-AA2E-A649-A23D-0AE53E0EBE06}" type="datetimeFigureOut">
              <a:rPr lang="en-US" smtClean="0"/>
              <a:pPr/>
              <a:t>4/23/2018</a:t>
            </a:fld>
            <a:endParaRPr lang="en-GB"/>
          </a:p>
        </p:txBody>
      </p:sp>
      <p:pic>
        <p:nvPicPr>
          <p:cNvPr id="8" name="Picture 7" descr="RHUL_Master_logo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4429" y="8737903"/>
            <a:ext cx="1388061" cy="763527"/>
          </a:xfrm>
          <a:prstGeom prst="rect">
            <a:avLst/>
          </a:prstGeom>
        </p:spPr>
      </p:pic>
    </p:spTree>
    <p:extLst>
      <p:ext uri="{BB962C8B-B14F-4D97-AF65-F5344CB8AC3E}">
        <p14:creationId xmlns:p14="http://schemas.microsoft.com/office/powerpoint/2010/main" val="38159833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1</a:t>
            </a:fld>
            <a:endParaRPr lang="en-GB"/>
          </a:p>
        </p:txBody>
      </p:sp>
    </p:spTree>
    <p:extLst>
      <p:ext uri="{BB962C8B-B14F-4D97-AF65-F5344CB8AC3E}">
        <p14:creationId xmlns:p14="http://schemas.microsoft.com/office/powerpoint/2010/main" val="1785533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10</a:t>
            </a:fld>
            <a:endParaRPr lang="en-GB"/>
          </a:p>
        </p:txBody>
      </p:sp>
    </p:spTree>
    <p:extLst>
      <p:ext uri="{BB962C8B-B14F-4D97-AF65-F5344CB8AC3E}">
        <p14:creationId xmlns:p14="http://schemas.microsoft.com/office/powerpoint/2010/main" val="2664366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12</a:t>
            </a:fld>
            <a:endParaRPr lang="en-GB"/>
          </a:p>
        </p:txBody>
      </p:sp>
    </p:spTree>
    <p:extLst>
      <p:ext uri="{BB962C8B-B14F-4D97-AF65-F5344CB8AC3E}">
        <p14:creationId xmlns:p14="http://schemas.microsoft.com/office/powerpoint/2010/main" val="1460418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14</a:t>
            </a:fld>
            <a:endParaRPr lang="en-GB"/>
          </a:p>
        </p:txBody>
      </p:sp>
    </p:spTree>
    <p:extLst>
      <p:ext uri="{BB962C8B-B14F-4D97-AF65-F5344CB8AC3E}">
        <p14:creationId xmlns:p14="http://schemas.microsoft.com/office/powerpoint/2010/main" val="4231782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15</a:t>
            </a:fld>
            <a:endParaRPr lang="en-GB"/>
          </a:p>
        </p:txBody>
      </p:sp>
    </p:spTree>
    <p:extLst>
      <p:ext uri="{BB962C8B-B14F-4D97-AF65-F5344CB8AC3E}">
        <p14:creationId xmlns:p14="http://schemas.microsoft.com/office/powerpoint/2010/main" val="360326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16</a:t>
            </a:fld>
            <a:endParaRPr lang="en-GB"/>
          </a:p>
        </p:txBody>
      </p:sp>
    </p:spTree>
    <p:extLst>
      <p:ext uri="{BB962C8B-B14F-4D97-AF65-F5344CB8AC3E}">
        <p14:creationId xmlns:p14="http://schemas.microsoft.com/office/powerpoint/2010/main" val="2481546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17</a:t>
            </a:fld>
            <a:endParaRPr lang="en-GB"/>
          </a:p>
        </p:txBody>
      </p:sp>
    </p:spTree>
    <p:extLst>
      <p:ext uri="{BB962C8B-B14F-4D97-AF65-F5344CB8AC3E}">
        <p14:creationId xmlns:p14="http://schemas.microsoft.com/office/powerpoint/2010/main" val="273561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18</a:t>
            </a:fld>
            <a:endParaRPr lang="en-GB"/>
          </a:p>
        </p:txBody>
      </p:sp>
    </p:spTree>
    <p:extLst>
      <p:ext uri="{BB962C8B-B14F-4D97-AF65-F5344CB8AC3E}">
        <p14:creationId xmlns:p14="http://schemas.microsoft.com/office/powerpoint/2010/main" val="653720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19</a:t>
            </a:fld>
            <a:endParaRPr lang="en-GB"/>
          </a:p>
        </p:txBody>
      </p:sp>
    </p:spTree>
    <p:extLst>
      <p:ext uri="{BB962C8B-B14F-4D97-AF65-F5344CB8AC3E}">
        <p14:creationId xmlns:p14="http://schemas.microsoft.com/office/powerpoint/2010/main" val="2398364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20</a:t>
            </a:fld>
            <a:endParaRPr lang="en-GB"/>
          </a:p>
        </p:txBody>
      </p:sp>
    </p:spTree>
    <p:extLst>
      <p:ext uri="{BB962C8B-B14F-4D97-AF65-F5344CB8AC3E}">
        <p14:creationId xmlns:p14="http://schemas.microsoft.com/office/powerpoint/2010/main" val="1649160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21</a:t>
            </a:fld>
            <a:endParaRPr lang="en-GB"/>
          </a:p>
        </p:txBody>
      </p:sp>
    </p:spTree>
    <p:extLst>
      <p:ext uri="{BB962C8B-B14F-4D97-AF65-F5344CB8AC3E}">
        <p14:creationId xmlns:p14="http://schemas.microsoft.com/office/powerpoint/2010/main" val="3966082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2</a:t>
            </a:fld>
            <a:endParaRPr lang="en-GB"/>
          </a:p>
        </p:txBody>
      </p:sp>
    </p:spTree>
    <p:extLst>
      <p:ext uri="{BB962C8B-B14F-4D97-AF65-F5344CB8AC3E}">
        <p14:creationId xmlns:p14="http://schemas.microsoft.com/office/powerpoint/2010/main" val="148232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22</a:t>
            </a:fld>
            <a:endParaRPr lang="en-GB"/>
          </a:p>
        </p:txBody>
      </p:sp>
    </p:spTree>
    <p:extLst>
      <p:ext uri="{BB962C8B-B14F-4D97-AF65-F5344CB8AC3E}">
        <p14:creationId xmlns:p14="http://schemas.microsoft.com/office/powerpoint/2010/main" val="2354655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23</a:t>
            </a:fld>
            <a:endParaRPr lang="en-GB"/>
          </a:p>
        </p:txBody>
      </p:sp>
    </p:spTree>
    <p:extLst>
      <p:ext uri="{BB962C8B-B14F-4D97-AF65-F5344CB8AC3E}">
        <p14:creationId xmlns:p14="http://schemas.microsoft.com/office/powerpoint/2010/main" val="1508645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24</a:t>
            </a:fld>
            <a:endParaRPr lang="en-GB"/>
          </a:p>
        </p:txBody>
      </p:sp>
    </p:spTree>
    <p:extLst>
      <p:ext uri="{BB962C8B-B14F-4D97-AF65-F5344CB8AC3E}">
        <p14:creationId xmlns:p14="http://schemas.microsoft.com/office/powerpoint/2010/main" val="1931183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25</a:t>
            </a:fld>
            <a:endParaRPr lang="en-GB"/>
          </a:p>
        </p:txBody>
      </p:sp>
    </p:spTree>
    <p:extLst>
      <p:ext uri="{BB962C8B-B14F-4D97-AF65-F5344CB8AC3E}">
        <p14:creationId xmlns:p14="http://schemas.microsoft.com/office/powerpoint/2010/main" val="501452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26</a:t>
            </a:fld>
            <a:endParaRPr lang="en-GB"/>
          </a:p>
        </p:txBody>
      </p:sp>
    </p:spTree>
    <p:extLst>
      <p:ext uri="{BB962C8B-B14F-4D97-AF65-F5344CB8AC3E}">
        <p14:creationId xmlns:p14="http://schemas.microsoft.com/office/powerpoint/2010/main" val="2290253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27</a:t>
            </a:fld>
            <a:endParaRPr lang="en-GB"/>
          </a:p>
        </p:txBody>
      </p:sp>
    </p:spTree>
    <p:extLst>
      <p:ext uri="{BB962C8B-B14F-4D97-AF65-F5344CB8AC3E}">
        <p14:creationId xmlns:p14="http://schemas.microsoft.com/office/powerpoint/2010/main" val="761998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28</a:t>
            </a:fld>
            <a:endParaRPr lang="en-GB"/>
          </a:p>
        </p:txBody>
      </p:sp>
    </p:spTree>
    <p:extLst>
      <p:ext uri="{BB962C8B-B14F-4D97-AF65-F5344CB8AC3E}">
        <p14:creationId xmlns:p14="http://schemas.microsoft.com/office/powerpoint/2010/main" val="2057245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29</a:t>
            </a:fld>
            <a:endParaRPr lang="en-GB"/>
          </a:p>
        </p:txBody>
      </p:sp>
    </p:spTree>
    <p:extLst>
      <p:ext uri="{BB962C8B-B14F-4D97-AF65-F5344CB8AC3E}">
        <p14:creationId xmlns:p14="http://schemas.microsoft.com/office/powerpoint/2010/main" val="1351599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30</a:t>
            </a:fld>
            <a:endParaRPr lang="en-GB"/>
          </a:p>
        </p:txBody>
      </p:sp>
    </p:spTree>
    <p:extLst>
      <p:ext uri="{BB962C8B-B14F-4D97-AF65-F5344CB8AC3E}">
        <p14:creationId xmlns:p14="http://schemas.microsoft.com/office/powerpoint/2010/main" val="2590099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31</a:t>
            </a:fld>
            <a:endParaRPr lang="en-GB"/>
          </a:p>
        </p:txBody>
      </p:sp>
    </p:spTree>
    <p:extLst>
      <p:ext uri="{BB962C8B-B14F-4D97-AF65-F5344CB8AC3E}">
        <p14:creationId xmlns:p14="http://schemas.microsoft.com/office/powerpoint/2010/main" val="3443623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3</a:t>
            </a:fld>
            <a:endParaRPr lang="en-GB"/>
          </a:p>
        </p:txBody>
      </p:sp>
    </p:spTree>
    <p:extLst>
      <p:ext uri="{BB962C8B-B14F-4D97-AF65-F5344CB8AC3E}">
        <p14:creationId xmlns:p14="http://schemas.microsoft.com/office/powerpoint/2010/main" val="690958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32</a:t>
            </a:fld>
            <a:endParaRPr lang="en-GB"/>
          </a:p>
        </p:txBody>
      </p:sp>
    </p:spTree>
    <p:extLst>
      <p:ext uri="{BB962C8B-B14F-4D97-AF65-F5344CB8AC3E}">
        <p14:creationId xmlns:p14="http://schemas.microsoft.com/office/powerpoint/2010/main" val="1994295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33</a:t>
            </a:fld>
            <a:endParaRPr lang="en-GB"/>
          </a:p>
        </p:txBody>
      </p:sp>
    </p:spTree>
    <p:extLst>
      <p:ext uri="{BB962C8B-B14F-4D97-AF65-F5344CB8AC3E}">
        <p14:creationId xmlns:p14="http://schemas.microsoft.com/office/powerpoint/2010/main" val="3250531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34</a:t>
            </a:fld>
            <a:endParaRPr lang="en-GB"/>
          </a:p>
        </p:txBody>
      </p:sp>
    </p:spTree>
    <p:extLst>
      <p:ext uri="{BB962C8B-B14F-4D97-AF65-F5344CB8AC3E}">
        <p14:creationId xmlns:p14="http://schemas.microsoft.com/office/powerpoint/2010/main" val="2737942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35</a:t>
            </a:fld>
            <a:endParaRPr lang="en-GB"/>
          </a:p>
        </p:txBody>
      </p:sp>
    </p:spTree>
    <p:extLst>
      <p:ext uri="{BB962C8B-B14F-4D97-AF65-F5344CB8AC3E}">
        <p14:creationId xmlns:p14="http://schemas.microsoft.com/office/powerpoint/2010/main" val="3860347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36</a:t>
            </a:fld>
            <a:endParaRPr lang="en-GB"/>
          </a:p>
        </p:txBody>
      </p:sp>
    </p:spTree>
    <p:extLst>
      <p:ext uri="{BB962C8B-B14F-4D97-AF65-F5344CB8AC3E}">
        <p14:creationId xmlns:p14="http://schemas.microsoft.com/office/powerpoint/2010/main" val="1107009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37</a:t>
            </a:fld>
            <a:endParaRPr lang="en-GB"/>
          </a:p>
        </p:txBody>
      </p:sp>
    </p:spTree>
    <p:extLst>
      <p:ext uri="{BB962C8B-B14F-4D97-AF65-F5344CB8AC3E}">
        <p14:creationId xmlns:p14="http://schemas.microsoft.com/office/powerpoint/2010/main" val="3733889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38</a:t>
            </a:fld>
            <a:endParaRPr lang="en-GB"/>
          </a:p>
        </p:txBody>
      </p:sp>
    </p:spTree>
    <p:extLst>
      <p:ext uri="{BB962C8B-B14F-4D97-AF65-F5344CB8AC3E}">
        <p14:creationId xmlns:p14="http://schemas.microsoft.com/office/powerpoint/2010/main" val="1088841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39</a:t>
            </a:fld>
            <a:endParaRPr lang="en-GB"/>
          </a:p>
        </p:txBody>
      </p:sp>
    </p:spTree>
    <p:extLst>
      <p:ext uri="{BB962C8B-B14F-4D97-AF65-F5344CB8AC3E}">
        <p14:creationId xmlns:p14="http://schemas.microsoft.com/office/powerpoint/2010/main" val="3973052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40</a:t>
            </a:fld>
            <a:endParaRPr lang="en-GB"/>
          </a:p>
        </p:txBody>
      </p:sp>
    </p:spTree>
    <p:extLst>
      <p:ext uri="{BB962C8B-B14F-4D97-AF65-F5344CB8AC3E}">
        <p14:creationId xmlns:p14="http://schemas.microsoft.com/office/powerpoint/2010/main" val="2925870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41</a:t>
            </a:fld>
            <a:endParaRPr lang="en-GB"/>
          </a:p>
        </p:txBody>
      </p:sp>
    </p:spTree>
    <p:extLst>
      <p:ext uri="{BB962C8B-B14F-4D97-AF65-F5344CB8AC3E}">
        <p14:creationId xmlns:p14="http://schemas.microsoft.com/office/powerpoint/2010/main" val="429970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4</a:t>
            </a:fld>
            <a:endParaRPr lang="en-GB"/>
          </a:p>
        </p:txBody>
      </p:sp>
    </p:spTree>
    <p:extLst>
      <p:ext uri="{BB962C8B-B14F-4D97-AF65-F5344CB8AC3E}">
        <p14:creationId xmlns:p14="http://schemas.microsoft.com/office/powerpoint/2010/main" val="2772205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42</a:t>
            </a:fld>
            <a:endParaRPr lang="en-GB"/>
          </a:p>
        </p:txBody>
      </p:sp>
    </p:spTree>
    <p:extLst>
      <p:ext uri="{BB962C8B-B14F-4D97-AF65-F5344CB8AC3E}">
        <p14:creationId xmlns:p14="http://schemas.microsoft.com/office/powerpoint/2010/main" val="595124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43</a:t>
            </a:fld>
            <a:endParaRPr lang="en-GB"/>
          </a:p>
        </p:txBody>
      </p:sp>
    </p:spTree>
    <p:extLst>
      <p:ext uri="{BB962C8B-B14F-4D97-AF65-F5344CB8AC3E}">
        <p14:creationId xmlns:p14="http://schemas.microsoft.com/office/powerpoint/2010/main" val="3844071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44</a:t>
            </a:fld>
            <a:endParaRPr lang="en-GB"/>
          </a:p>
        </p:txBody>
      </p:sp>
    </p:spTree>
    <p:extLst>
      <p:ext uri="{BB962C8B-B14F-4D97-AF65-F5344CB8AC3E}">
        <p14:creationId xmlns:p14="http://schemas.microsoft.com/office/powerpoint/2010/main" val="33136761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spaces,</a:t>
            </a:r>
          </a:p>
          <a:p>
            <a:r>
              <a:rPr lang="en-US">
                <a:cs typeface="Calibri"/>
              </a:rPr>
              <a:t>Tours – all users new students</a:t>
            </a:r>
          </a:p>
        </p:txBody>
      </p:sp>
      <p:sp>
        <p:nvSpPr>
          <p:cNvPr id="4" name="Slide Number Placeholder 3"/>
          <p:cNvSpPr>
            <a:spLocks noGrp="1"/>
          </p:cNvSpPr>
          <p:nvPr>
            <p:ph type="sldNum" sz="quarter" idx="10"/>
          </p:nvPr>
        </p:nvSpPr>
        <p:spPr/>
        <p:txBody>
          <a:bodyPr/>
          <a:lstStyle/>
          <a:p>
            <a:fld id="{D080ACEF-038B-C84F-B8C5-91258E241761}" type="slidenum">
              <a:rPr lang="en-GB" smtClean="0"/>
              <a:pPr/>
              <a:t>45</a:t>
            </a:fld>
            <a:endParaRPr lang="en-GB"/>
          </a:p>
        </p:txBody>
      </p:sp>
    </p:spTree>
    <p:extLst>
      <p:ext uri="{BB962C8B-B14F-4D97-AF65-F5344CB8AC3E}">
        <p14:creationId xmlns:p14="http://schemas.microsoft.com/office/powerpoint/2010/main" val="19028002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46</a:t>
            </a:fld>
            <a:endParaRPr lang="en-GB"/>
          </a:p>
        </p:txBody>
      </p:sp>
    </p:spTree>
    <p:extLst>
      <p:ext uri="{BB962C8B-B14F-4D97-AF65-F5344CB8AC3E}">
        <p14:creationId xmlns:p14="http://schemas.microsoft.com/office/powerpoint/2010/main" val="10804439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47</a:t>
            </a:fld>
            <a:endParaRPr lang="en-GB"/>
          </a:p>
        </p:txBody>
      </p:sp>
    </p:spTree>
    <p:extLst>
      <p:ext uri="{BB962C8B-B14F-4D97-AF65-F5344CB8AC3E}">
        <p14:creationId xmlns:p14="http://schemas.microsoft.com/office/powerpoint/2010/main" val="31522482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48</a:t>
            </a:fld>
            <a:endParaRPr lang="en-GB"/>
          </a:p>
        </p:txBody>
      </p:sp>
    </p:spTree>
    <p:extLst>
      <p:ext uri="{BB962C8B-B14F-4D97-AF65-F5344CB8AC3E}">
        <p14:creationId xmlns:p14="http://schemas.microsoft.com/office/powerpoint/2010/main" val="1070217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49</a:t>
            </a:fld>
            <a:endParaRPr lang="en-GB"/>
          </a:p>
        </p:txBody>
      </p:sp>
    </p:spTree>
    <p:extLst>
      <p:ext uri="{BB962C8B-B14F-4D97-AF65-F5344CB8AC3E}">
        <p14:creationId xmlns:p14="http://schemas.microsoft.com/office/powerpoint/2010/main" val="2446432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50</a:t>
            </a:fld>
            <a:endParaRPr lang="en-GB"/>
          </a:p>
        </p:txBody>
      </p:sp>
    </p:spTree>
    <p:extLst>
      <p:ext uri="{BB962C8B-B14F-4D97-AF65-F5344CB8AC3E}">
        <p14:creationId xmlns:p14="http://schemas.microsoft.com/office/powerpoint/2010/main" val="10978171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51</a:t>
            </a:fld>
            <a:endParaRPr lang="en-GB"/>
          </a:p>
        </p:txBody>
      </p:sp>
    </p:spTree>
    <p:extLst>
      <p:ext uri="{BB962C8B-B14F-4D97-AF65-F5344CB8AC3E}">
        <p14:creationId xmlns:p14="http://schemas.microsoft.com/office/powerpoint/2010/main" val="348732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5</a:t>
            </a:fld>
            <a:endParaRPr lang="en-GB"/>
          </a:p>
        </p:txBody>
      </p:sp>
    </p:spTree>
    <p:extLst>
      <p:ext uri="{BB962C8B-B14F-4D97-AF65-F5344CB8AC3E}">
        <p14:creationId xmlns:p14="http://schemas.microsoft.com/office/powerpoint/2010/main" val="39069289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52</a:t>
            </a:fld>
            <a:endParaRPr lang="en-GB"/>
          </a:p>
        </p:txBody>
      </p:sp>
    </p:spTree>
    <p:extLst>
      <p:ext uri="{BB962C8B-B14F-4D97-AF65-F5344CB8AC3E}">
        <p14:creationId xmlns:p14="http://schemas.microsoft.com/office/powerpoint/2010/main" val="6123084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Tweets – 10</a:t>
            </a:r>
            <a:r>
              <a:rPr lang="en-GB" baseline="0"/>
              <a:t> tweets mentioning silent, 5 students (and 1 alumni)</a:t>
            </a:r>
          </a:p>
          <a:p>
            <a:r>
              <a:rPr lang="en-GB" baseline="0"/>
              <a:t>Also emails but most from same group of students</a:t>
            </a:r>
          </a:p>
          <a:p>
            <a:r>
              <a:rPr lang="en-GB" baseline="0"/>
              <a:t>But they were also going to Staff Student Committees, talking to departments.</a:t>
            </a:r>
          </a:p>
          <a:p>
            <a:r>
              <a:rPr lang="en-GB" baseline="0"/>
              <a:t>Academic staff up in arms but hadn’t visited</a:t>
            </a:r>
          </a:p>
          <a:p>
            <a:r>
              <a:rPr lang="en-GB" baseline="0"/>
              <a:t>Offered everyone a meeting and a visit</a:t>
            </a:r>
          </a:p>
        </p:txBody>
      </p:sp>
      <p:sp>
        <p:nvSpPr>
          <p:cNvPr id="4" name="Slide Number Placeholder 3"/>
          <p:cNvSpPr>
            <a:spLocks noGrp="1"/>
          </p:cNvSpPr>
          <p:nvPr>
            <p:ph type="sldNum" sz="quarter" idx="10"/>
          </p:nvPr>
        </p:nvSpPr>
        <p:spPr/>
        <p:txBody>
          <a:bodyPr/>
          <a:lstStyle/>
          <a:p>
            <a:fld id="{D080ACEF-038B-C84F-B8C5-91258E241761}" type="slidenum">
              <a:rPr lang="en-GB" smtClean="0"/>
              <a:pPr/>
              <a:t>53</a:t>
            </a:fld>
            <a:endParaRPr lang="en-GB"/>
          </a:p>
        </p:txBody>
      </p:sp>
    </p:spTree>
    <p:extLst>
      <p:ext uri="{BB962C8B-B14F-4D97-AF65-F5344CB8AC3E}">
        <p14:creationId xmlns:p14="http://schemas.microsoft.com/office/powerpoint/2010/main" val="3665970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54</a:t>
            </a:fld>
            <a:endParaRPr lang="en-GB"/>
          </a:p>
        </p:txBody>
      </p:sp>
    </p:spTree>
    <p:extLst>
      <p:ext uri="{BB962C8B-B14F-4D97-AF65-F5344CB8AC3E}">
        <p14:creationId xmlns:p14="http://schemas.microsoft.com/office/powerpoint/2010/main" val="31859461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55</a:t>
            </a:fld>
            <a:endParaRPr lang="en-GB"/>
          </a:p>
        </p:txBody>
      </p:sp>
    </p:spTree>
    <p:extLst>
      <p:ext uri="{BB962C8B-B14F-4D97-AF65-F5344CB8AC3E}">
        <p14:creationId xmlns:p14="http://schemas.microsoft.com/office/powerpoint/2010/main" val="6387766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56</a:t>
            </a:fld>
            <a:endParaRPr lang="en-GB"/>
          </a:p>
        </p:txBody>
      </p:sp>
    </p:spTree>
    <p:extLst>
      <p:ext uri="{BB962C8B-B14F-4D97-AF65-F5344CB8AC3E}">
        <p14:creationId xmlns:p14="http://schemas.microsoft.com/office/powerpoint/2010/main" val="20018742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57</a:t>
            </a:fld>
            <a:endParaRPr lang="en-GB"/>
          </a:p>
        </p:txBody>
      </p:sp>
    </p:spTree>
    <p:extLst>
      <p:ext uri="{BB962C8B-B14F-4D97-AF65-F5344CB8AC3E}">
        <p14:creationId xmlns:p14="http://schemas.microsoft.com/office/powerpoint/2010/main" val="38599476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59</a:t>
            </a:fld>
            <a:endParaRPr lang="en-GB"/>
          </a:p>
        </p:txBody>
      </p:sp>
    </p:spTree>
    <p:extLst>
      <p:ext uri="{BB962C8B-B14F-4D97-AF65-F5344CB8AC3E}">
        <p14:creationId xmlns:p14="http://schemas.microsoft.com/office/powerpoint/2010/main" val="42204248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61</a:t>
            </a:fld>
            <a:endParaRPr lang="en-GB"/>
          </a:p>
        </p:txBody>
      </p:sp>
    </p:spTree>
    <p:extLst>
      <p:ext uri="{BB962C8B-B14F-4D97-AF65-F5344CB8AC3E}">
        <p14:creationId xmlns:p14="http://schemas.microsoft.com/office/powerpoint/2010/main" val="36498783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110 study spaces added February</a:t>
            </a:r>
            <a:r>
              <a:rPr lang="en-GB" baseline="0" dirty="0"/>
              <a:t> 2018</a:t>
            </a:r>
          </a:p>
          <a:p>
            <a:r>
              <a:rPr lang="en-GB" dirty="0">
                <a:cs typeface="Calibri"/>
              </a:rPr>
              <a:t>Xmas electricity / IT </a:t>
            </a:r>
          </a:p>
          <a:p>
            <a:r>
              <a:rPr lang="en-GB" dirty="0">
                <a:cs typeface="Calibri"/>
              </a:rPr>
              <a:t>Sofas moved – temp desks in over </a:t>
            </a:r>
            <a:r>
              <a:rPr lang="en-GB" dirty="0" err="1">
                <a:cs typeface="Calibri"/>
              </a:rPr>
              <a:t>xmas</a:t>
            </a:r>
          </a:p>
        </p:txBody>
      </p:sp>
      <p:sp>
        <p:nvSpPr>
          <p:cNvPr id="4" name="Slide Number Placeholder 3"/>
          <p:cNvSpPr>
            <a:spLocks noGrp="1"/>
          </p:cNvSpPr>
          <p:nvPr>
            <p:ph type="sldNum" sz="quarter" idx="10"/>
          </p:nvPr>
        </p:nvSpPr>
        <p:spPr/>
        <p:txBody>
          <a:bodyPr/>
          <a:lstStyle/>
          <a:p>
            <a:fld id="{D080ACEF-038B-C84F-B8C5-91258E241761}" type="slidenum">
              <a:rPr lang="en-GB" smtClean="0"/>
              <a:pPr/>
              <a:t>64</a:t>
            </a:fld>
            <a:endParaRPr lang="en-GB"/>
          </a:p>
        </p:txBody>
      </p:sp>
    </p:spTree>
    <p:extLst>
      <p:ext uri="{BB962C8B-B14F-4D97-AF65-F5344CB8AC3E}">
        <p14:creationId xmlns:p14="http://schemas.microsoft.com/office/powerpoint/2010/main" val="16061886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Architect specified signage – wrong as shown here</a:t>
            </a:r>
          </a:p>
          <a:p>
            <a:r>
              <a:rPr lang="en-US" dirty="0">
                <a:cs typeface="Calibri"/>
              </a:rPr>
              <a:t>Separate package for </a:t>
            </a:r>
            <a:r>
              <a:rPr lang="en-US" dirty="0" err="1">
                <a:cs typeface="Calibri"/>
              </a:rPr>
              <a:t>behavioural</a:t>
            </a:r>
            <a:r>
              <a:rPr lang="en-US" dirty="0">
                <a:cs typeface="Calibri"/>
              </a:rPr>
              <a:t> messages - reviewing over the summer</a:t>
            </a:r>
          </a:p>
        </p:txBody>
      </p:sp>
      <p:sp>
        <p:nvSpPr>
          <p:cNvPr id="4" name="Slide Number Placeholder 3"/>
          <p:cNvSpPr>
            <a:spLocks noGrp="1"/>
          </p:cNvSpPr>
          <p:nvPr>
            <p:ph type="sldNum" sz="quarter" idx="10"/>
          </p:nvPr>
        </p:nvSpPr>
        <p:spPr/>
        <p:txBody>
          <a:bodyPr/>
          <a:lstStyle/>
          <a:p>
            <a:fld id="{D080ACEF-038B-C84F-B8C5-91258E241761}" type="slidenum">
              <a:rPr lang="en-GB" smtClean="0"/>
              <a:pPr/>
              <a:t>65</a:t>
            </a:fld>
            <a:endParaRPr lang="en-GB"/>
          </a:p>
        </p:txBody>
      </p:sp>
    </p:spTree>
    <p:extLst>
      <p:ext uri="{BB962C8B-B14F-4D97-AF65-F5344CB8AC3E}">
        <p14:creationId xmlns:p14="http://schemas.microsoft.com/office/powerpoint/2010/main" val="216585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6</a:t>
            </a:fld>
            <a:endParaRPr lang="en-GB"/>
          </a:p>
        </p:txBody>
      </p:sp>
    </p:spTree>
    <p:extLst>
      <p:ext uri="{BB962C8B-B14F-4D97-AF65-F5344CB8AC3E}">
        <p14:creationId xmlns:p14="http://schemas.microsoft.com/office/powerpoint/2010/main" val="42811542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66</a:t>
            </a:fld>
            <a:endParaRPr lang="en-GB"/>
          </a:p>
        </p:txBody>
      </p:sp>
    </p:spTree>
    <p:extLst>
      <p:ext uri="{BB962C8B-B14F-4D97-AF65-F5344CB8AC3E}">
        <p14:creationId xmlns:p14="http://schemas.microsoft.com/office/powerpoint/2010/main" val="28675504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68</a:t>
            </a:fld>
            <a:endParaRPr lang="en-GB"/>
          </a:p>
        </p:txBody>
      </p:sp>
    </p:spTree>
    <p:extLst>
      <p:ext uri="{BB962C8B-B14F-4D97-AF65-F5344CB8AC3E}">
        <p14:creationId xmlns:p14="http://schemas.microsoft.com/office/powerpoint/2010/main" val="3330270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7</a:t>
            </a:fld>
            <a:endParaRPr lang="en-GB"/>
          </a:p>
        </p:txBody>
      </p:sp>
    </p:spTree>
    <p:extLst>
      <p:ext uri="{BB962C8B-B14F-4D97-AF65-F5344CB8AC3E}">
        <p14:creationId xmlns:p14="http://schemas.microsoft.com/office/powerpoint/2010/main" val="124382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8</a:t>
            </a:fld>
            <a:endParaRPr lang="en-GB"/>
          </a:p>
        </p:txBody>
      </p:sp>
    </p:spTree>
    <p:extLst>
      <p:ext uri="{BB962C8B-B14F-4D97-AF65-F5344CB8AC3E}">
        <p14:creationId xmlns:p14="http://schemas.microsoft.com/office/powerpoint/2010/main" val="1607031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80ACEF-038B-C84F-B8C5-91258E241761}" type="slidenum">
              <a:rPr lang="en-GB" smtClean="0"/>
              <a:pPr/>
              <a:t>9</a:t>
            </a:fld>
            <a:endParaRPr lang="en-GB"/>
          </a:p>
        </p:txBody>
      </p:sp>
    </p:spTree>
    <p:extLst>
      <p:ext uri="{BB962C8B-B14F-4D97-AF65-F5344CB8AC3E}">
        <p14:creationId xmlns:p14="http://schemas.microsoft.com/office/powerpoint/2010/main" val="30382469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slide 1">
    <p:bg>
      <p:bgPr>
        <a:solidFill>
          <a:srgbClr val="424A4F"/>
        </a:solidFill>
        <a:effectLst/>
      </p:bgPr>
    </p:bg>
    <p:spTree>
      <p:nvGrpSpPr>
        <p:cNvPr id="1" name=""/>
        <p:cNvGrpSpPr/>
        <p:nvPr/>
      </p:nvGrpSpPr>
      <p:grpSpPr>
        <a:xfrm>
          <a:off x="0" y="0"/>
          <a:ext cx="0" cy="0"/>
          <a:chOff x="0" y="0"/>
          <a:chExt cx="0" cy="0"/>
        </a:xfrm>
      </p:grpSpPr>
      <p:sp>
        <p:nvSpPr>
          <p:cNvPr id="9" name="Rectangle 8"/>
          <p:cNvSpPr/>
          <p:nvPr userDrawn="1"/>
        </p:nvSpPr>
        <p:spPr>
          <a:xfrm>
            <a:off x="0" y="4466534"/>
            <a:ext cx="9143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ctrTitle"/>
          </p:nvPr>
        </p:nvSpPr>
        <p:spPr>
          <a:xfrm>
            <a:off x="470453" y="1986858"/>
            <a:ext cx="6663634" cy="1502881"/>
          </a:xfrm>
        </p:spPr>
        <p:txBody>
          <a:bodyPr anchor="t" anchorCtr="0">
            <a:noAutofit/>
          </a:bodyPr>
          <a:lstStyle>
            <a:lvl1pPr>
              <a:defRPr sz="45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470453" y="4721654"/>
            <a:ext cx="5487504" cy="77856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pic>
        <p:nvPicPr>
          <p:cNvPr id="4" name="Picture 3" descr="RHUL_Master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57385" y="4467172"/>
            <a:ext cx="2386616" cy="1197524"/>
          </a:xfrm>
          <a:prstGeom prst="rect">
            <a:avLst/>
          </a:prstGeom>
        </p:spPr>
      </p:pic>
      <p:pic>
        <p:nvPicPr>
          <p:cNvPr id="7" name="Picture 6" descr="Music_Hall_Diagonal_6_long_lines_white-optimized1.png"/>
          <p:cNvPicPr>
            <a:picLocks noChangeAspect="1"/>
          </p:cNvPicPr>
          <p:nvPr userDrawn="1"/>
        </p:nvPicPr>
        <p:blipFill rotWithShape="1">
          <a:blip r:embed="rId3" cstate="email">
            <a:alphaModFix amt="40000"/>
            <a:extLst>
              <a:ext uri="{28A0092B-C50C-407E-A947-70E740481C1C}">
                <a14:useLocalDpi xmlns:a14="http://schemas.microsoft.com/office/drawing/2010/main"/>
              </a:ext>
            </a:extLst>
          </a:blip>
          <a:srcRect/>
          <a:stretch/>
        </p:blipFill>
        <p:spPr>
          <a:xfrm>
            <a:off x="1" y="4158702"/>
            <a:ext cx="9144000" cy="307832"/>
          </a:xfrm>
          <a:prstGeom prst="rect">
            <a:avLst/>
          </a:prstGeom>
        </p:spPr>
      </p:pic>
      <p:pic>
        <p:nvPicPr>
          <p:cNvPr id="11" name="Picture 10" descr="Music_Hall_Diagonal_6_long_lines_white-optimized1.png"/>
          <p:cNvPicPr>
            <a:picLocks noChangeAspect="1"/>
          </p:cNvPicPr>
          <p:nvPr userDrawn="1"/>
        </p:nvPicPr>
        <p:blipFill rotWithShape="1">
          <a:blip r:embed="rId3" cstate="email">
            <a:alphaModFix amt="40000"/>
            <a:extLst>
              <a:ext uri="{28A0092B-C50C-407E-A947-70E740481C1C}">
                <a14:useLocalDpi xmlns:a14="http://schemas.microsoft.com/office/drawing/2010/main"/>
              </a:ext>
            </a:extLst>
          </a:blip>
          <a:srcRect/>
          <a:stretch/>
        </p:blipFill>
        <p:spPr>
          <a:xfrm>
            <a:off x="1" y="5670454"/>
            <a:ext cx="9144000" cy="307832"/>
          </a:xfrm>
          <a:prstGeom prst="rect">
            <a:avLst/>
          </a:prstGeom>
        </p:spPr>
      </p:pic>
    </p:spTree>
    <p:extLst>
      <p:ext uri="{BB962C8B-B14F-4D97-AF65-F5344CB8AC3E}">
        <p14:creationId xmlns:p14="http://schemas.microsoft.com/office/powerpoint/2010/main" val="1905962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age 2">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588" y="1365654"/>
            <a:ext cx="9145588" cy="5505174"/>
          </a:xfrm>
          <a:noFill/>
        </p:spPr>
        <p:txBody>
          <a:bodyPr lIns="72000" tIns="72000"/>
          <a:lstStyle/>
          <a:p>
            <a:endParaRPr lang="en-GB"/>
          </a:p>
        </p:txBody>
      </p:sp>
      <p:sp>
        <p:nvSpPr>
          <p:cNvPr id="4" name="TextBox 3"/>
          <p:cNvSpPr txBox="1"/>
          <p:nvPr userDrawn="1"/>
        </p:nvSpPr>
        <p:spPr>
          <a:xfrm>
            <a:off x="76975" y="1090353"/>
            <a:ext cx="184666" cy="369332"/>
          </a:xfrm>
          <a:prstGeom prst="rect">
            <a:avLst/>
          </a:prstGeom>
          <a:noFill/>
        </p:spPr>
        <p:txBody>
          <a:bodyPr wrap="none" rtlCol="0">
            <a:spAutoFit/>
          </a:bodyPr>
          <a:lstStyle/>
          <a:p>
            <a:endParaRPr lang="en-US"/>
          </a:p>
        </p:txBody>
      </p:sp>
      <p:sp>
        <p:nvSpPr>
          <p:cNvPr id="7" name="Slide Number Placeholder 5"/>
          <p:cNvSpPr>
            <a:spLocks noGrp="1"/>
          </p:cNvSpPr>
          <p:nvPr>
            <p:ph type="sldNum" sz="quarter" idx="12"/>
          </p:nvPr>
        </p:nvSpPr>
        <p:spPr>
          <a:xfrm>
            <a:off x="434412" y="6513014"/>
            <a:ext cx="216000" cy="216000"/>
          </a:xfrm>
        </p:spPr>
        <p:txBody>
          <a:bodyPr/>
          <a:lstStyle/>
          <a:p>
            <a:fld id="{6B49BB3D-90E4-C946-BCF9-8FBC622A1A06}" type="slidenum">
              <a:rPr lang="en-GB" smtClean="0"/>
              <a:pPr/>
              <a:t>‹#›</a:t>
            </a:fld>
            <a:endParaRPr lang="en-GB"/>
          </a:p>
        </p:txBody>
      </p:sp>
      <p:sp>
        <p:nvSpPr>
          <p:cNvPr id="9" name="Title Placeholder 1"/>
          <p:cNvSpPr>
            <a:spLocks noGrp="1"/>
          </p:cNvSpPr>
          <p:nvPr>
            <p:ph type="title"/>
          </p:nvPr>
        </p:nvSpPr>
        <p:spPr>
          <a:xfrm>
            <a:off x="457200" y="381380"/>
            <a:ext cx="6546059" cy="922130"/>
          </a:xfrm>
          <a:prstGeom prst="rect">
            <a:avLst/>
          </a:prstGeom>
        </p:spPr>
        <p:txBody>
          <a:bodyPr vert="horz" lIns="0" tIns="0" rIns="0" bIns="0" rtlCol="0" anchor="ctr">
            <a:normAutofit/>
          </a:bodyPr>
          <a:lstStyle/>
          <a:p>
            <a:r>
              <a:rPr lang="en-GB"/>
              <a:t>Click to edit Master title style</a:t>
            </a:r>
          </a:p>
        </p:txBody>
      </p:sp>
    </p:spTree>
    <p:extLst>
      <p:ext uri="{BB962C8B-B14F-4D97-AF65-F5344CB8AC3E}">
        <p14:creationId xmlns:p14="http://schemas.microsoft.com/office/powerpoint/2010/main" val="207055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5" name="Chart Placeholder 4"/>
          <p:cNvSpPr>
            <a:spLocks noGrp="1"/>
          </p:cNvSpPr>
          <p:nvPr>
            <p:ph type="chart" sz="quarter" idx="11" hasCustomPrompt="1"/>
          </p:nvPr>
        </p:nvSpPr>
        <p:spPr>
          <a:xfrm>
            <a:off x="457200" y="1555750"/>
            <a:ext cx="8229600" cy="4476750"/>
          </a:xfrm>
        </p:spPr>
        <p:txBody>
          <a:bodyPr lIns="72000" tIns="72000"/>
          <a:lstStyle>
            <a:lvl1pPr>
              <a:defRPr sz="1800"/>
            </a:lvl1pPr>
          </a:lstStyle>
          <a:p>
            <a:r>
              <a:rPr lang="en-GB" sz="2600" b="0" i="0">
                <a:solidFill>
                  <a:srgbClr val="000000"/>
                </a:solidFill>
                <a:latin typeface="Lucida Grande"/>
                <a:ea typeface="Lucida Grande"/>
                <a:cs typeface="Lucida Grande"/>
              </a:rPr>
              <a:t>Chart/graph</a:t>
            </a:r>
            <a:endParaRPr lang="en-GB"/>
          </a:p>
        </p:txBody>
      </p:sp>
      <p:sp>
        <p:nvSpPr>
          <p:cNvPr id="7" name="Slide Number Placeholder 2"/>
          <p:cNvSpPr txBox="1">
            <a:spLocks/>
          </p:cNvSpPr>
          <p:nvPr userDrawn="1"/>
        </p:nvSpPr>
        <p:spPr>
          <a:xfrm>
            <a:off x="434412" y="6513014"/>
            <a:ext cx="216000" cy="216000"/>
          </a:xfrm>
          <a:prstGeom prst="rect">
            <a:avLst/>
          </a:prstGeom>
          <a:solidFill>
            <a:schemeClr val="accent1"/>
          </a:solidFill>
        </p:spPr>
        <p:txBody>
          <a:bodyPr vert="horz" lIns="0" tIns="0" rIns="0" bIns="0" rtlCol="0" anchor="ctr" anchorCtr="0"/>
          <a:lstStyle>
            <a:defPPr>
              <a:defRPr lang="en-US"/>
            </a:defPPr>
            <a:lvl1pPr marL="0" algn="ctr" defTabSz="457200" rtl="0" eaLnBrk="1" latinLnBrk="0" hangingPunct="1">
              <a:defRPr sz="1000" kern="1200" normalizeH="1">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B49BB3D-90E4-C946-BCF9-8FBC622A1A06}" type="slidenum">
              <a:rPr lang="en-GB" sz="800" smtClean="0"/>
              <a:pPr/>
              <a:t>‹#›</a:t>
            </a:fld>
            <a:endParaRPr lang="en-GB" sz="800"/>
          </a:p>
        </p:txBody>
      </p:sp>
      <p:sp>
        <p:nvSpPr>
          <p:cNvPr id="8" name="Title Placeholder 1"/>
          <p:cNvSpPr>
            <a:spLocks noGrp="1"/>
          </p:cNvSpPr>
          <p:nvPr>
            <p:ph type="title"/>
          </p:nvPr>
        </p:nvSpPr>
        <p:spPr>
          <a:xfrm>
            <a:off x="457200" y="381380"/>
            <a:ext cx="6546059" cy="922130"/>
          </a:xfrm>
          <a:prstGeom prst="rect">
            <a:avLst/>
          </a:prstGeom>
        </p:spPr>
        <p:txBody>
          <a:bodyPr vert="horz" lIns="0" tIns="0" rIns="0" bIns="0" rtlCol="0" anchor="ctr">
            <a:normAutofit/>
          </a:bodyPr>
          <a:lstStyle/>
          <a:p>
            <a:r>
              <a:rPr lang="en-GB"/>
              <a:t>Click to edit Master title style</a:t>
            </a:r>
          </a:p>
        </p:txBody>
      </p:sp>
    </p:spTree>
    <p:extLst>
      <p:ext uri="{BB962C8B-B14F-4D97-AF65-F5344CB8AC3E}">
        <p14:creationId xmlns:p14="http://schemas.microsoft.com/office/powerpoint/2010/main" val="2586051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age 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4" name="Content Placeholder 2"/>
          <p:cNvSpPr>
            <a:spLocks noGrp="1"/>
          </p:cNvSpPr>
          <p:nvPr>
            <p:ph idx="11"/>
          </p:nvPr>
        </p:nvSpPr>
        <p:spPr>
          <a:xfrm>
            <a:off x="463071" y="1557210"/>
            <a:ext cx="8229600" cy="4525963"/>
          </a:xfrm>
        </p:spPr>
        <p:txBody>
          <a:bodyPr/>
          <a:lstStyle>
            <a:lvl1pPr marL="288000" indent="-324000">
              <a:buFont typeface="+mj-lt"/>
              <a:buAutoNum type="arabicPeriod"/>
              <a:defRPr sz="2800">
                <a:latin typeface="Corbel"/>
                <a:cs typeface="Corbel"/>
              </a:defRPr>
            </a:lvl1pPr>
            <a:lvl2pPr marL="648000" indent="-288000" algn="l">
              <a:buClr>
                <a:srgbClr val="FF6600"/>
              </a:buClr>
              <a:buFont typeface="+mj-lt"/>
              <a:buAutoNum type="romanLcPeriod"/>
              <a:defRPr sz="2400" baseline="0">
                <a:latin typeface="Corbel"/>
                <a:cs typeface="Corbel"/>
              </a:defRPr>
            </a:lvl2pPr>
            <a:lvl3pPr marL="579600" indent="0">
              <a:buFont typeface="Arial"/>
              <a:buNone/>
              <a:defRPr sz="2000">
                <a:latin typeface="Corbel"/>
                <a:cs typeface="Corbel"/>
              </a:defRPr>
            </a:lvl3pPr>
          </a:lstStyle>
          <a:p>
            <a:pPr lvl="0"/>
            <a:r>
              <a:rPr lang="en-US"/>
              <a:t>Click to edit Master text </a:t>
            </a:r>
          </a:p>
          <a:p>
            <a:pPr lvl="1"/>
            <a:r>
              <a:rPr lang="en-US"/>
              <a:t>Second level	</a:t>
            </a:r>
          </a:p>
          <a:p>
            <a:pPr lvl="1"/>
            <a:r>
              <a:rPr lang="en-US"/>
              <a:t>Third level</a:t>
            </a:r>
          </a:p>
        </p:txBody>
      </p:sp>
      <p:sp>
        <p:nvSpPr>
          <p:cNvPr id="7" name="Slide Number Placeholder 2"/>
          <p:cNvSpPr txBox="1">
            <a:spLocks/>
          </p:cNvSpPr>
          <p:nvPr userDrawn="1"/>
        </p:nvSpPr>
        <p:spPr>
          <a:xfrm>
            <a:off x="434412" y="6513014"/>
            <a:ext cx="216000" cy="216000"/>
          </a:xfrm>
          <a:prstGeom prst="rect">
            <a:avLst/>
          </a:prstGeom>
          <a:solidFill>
            <a:schemeClr val="accent1"/>
          </a:solidFill>
        </p:spPr>
        <p:txBody>
          <a:bodyPr vert="horz" lIns="0" tIns="0" rIns="0" bIns="0" rtlCol="0" anchor="ctr" anchorCtr="0"/>
          <a:lstStyle>
            <a:defPPr>
              <a:defRPr lang="en-US"/>
            </a:defPPr>
            <a:lvl1pPr marL="0" algn="ctr" defTabSz="457200" rtl="0" eaLnBrk="1" latinLnBrk="0" hangingPunct="1">
              <a:defRPr sz="1000" kern="1200" normalizeH="1">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B49BB3D-90E4-C946-BCF9-8FBC622A1A06}" type="slidenum">
              <a:rPr lang="en-GB" sz="800" smtClean="0"/>
              <a:pPr/>
              <a:t>‹#›</a:t>
            </a:fld>
            <a:endParaRPr lang="en-GB" sz="800"/>
          </a:p>
        </p:txBody>
      </p:sp>
    </p:spTree>
    <p:extLst>
      <p:ext uri="{BB962C8B-B14F-4D97-AF65-F5344CB8AC3E}">
        <p14:creationId xmlns:p14="http://schemas.microsoft.com/office/powerpoint/2010/main" val="1139730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992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424A4F"/>
        </a:solidFill>
        <a:effectLst/>
      </p:bgPr>
    </p:bg>
    <p:spTree>
      <p:nvGrpSpPr>
        <p:cNvPr id="1" name=""/>
        <p:cNvGrpSpPr/>
        <p:nvPr/>
      </p:nvGrpSpPr>
      <p:grpSpPr>
        <a:xfrm>
          <a:off x="0" y="0"/>
          <a:ext cx="0" cy="0"/>
          <a:chOff x="0" y="0"/>
          <a:chExt cx="0" cy="0"/>
        </a:xfrm>
      </p:grpSpPr>
      <p:sp>
        <p:nvSpPr>
          <p:cNvPr id="5" name="Rectangle 4"/>
          <p:cNvSpPr/>
          <p:nvPr userDrawn="1"/>
        </p:nvSpPr>
        <p:spPr>
          <a:xfrm>
            <a:off x="0" y="4466533"/>
            <a:ext cx="9143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7" name="Picture 6" descr="RHUL_Master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53823" y="4466533"/>
            <a:ext cx="2389161" cy="1198801"/>
          </a:xfrm>
          <a:prstGeom prst="rect">
            <a:avLst/>
          </a:prstGeom>
        </p:spPr>
      </p:pic>
      <p:pic>
        <p:nvPicPr>
          <p:cNvPr id="8" name="Picture 7" descr="Music_Hall_Diagonal_6_long_lines_white-optimized1.png"/>
          <p:cNvPicPr>
            <a:picLocks noChangeAspect="1"/>
          </p:cNvPicPr>
          <p:nvPr userDrawn="1"/>
        </p:nvPicPr>
        <p:blipFill rotWithShape="1">
          <a:blip r:embed="rId3" cstate="email">
            <a:alphaModFix amt="40000"/>
            <a:extLst>
              <a:ext uri="{28A0092B-C50C-407E-A947-70E740481C1C}">
                <a14:useLocalDpi xmlns:a14="http://schemas.microsoft.com/office/drawing/2010/main"/>
              </a:ext>
            </a:extLst>
          </a:blip>
          <a:srcRect/>
          <a:stretch/>
        </p:blipFill>
        <p:spPr>
          <a:xfrm>
            <a:off x="1" y="4158702"/>
            <a:ext cx="9144000" cy="307832"/>
          </a:xfrm>
          <a:prstGeom prst="rect">
            <a:avLst/>
          </a:prstGeom>
        </p:spPr>
      </p:pic>
      <p:pic>
        <p:nvPicPr>
          <p:cNvPr id="9" name="Picture 8" descr="Music_Hall_Diagonal_6_long_lines_white-optimized1.png"/>
          <p:cNvPicPr>
            <a:picLocks noChangeAspect="1"/>
          </p:cNvPicPr>
          <p:nvPr userDrawn="1"/>
        </p:nvPicPr>
        <p:blipFill rotWithShape="1">
          <a:blip r:embed="rId3" cstate="email">
            <a:alphaModFix amt="40000"/>
            <a:extLst>
              <a:ext uri="{28A0092B-C50C-407E-A947-70E740481C1C}">
                <a14:useLocalDpi xmlns:a14="http://schemas.microsoft.com/office/drawing/2010/main"/>
              </a:ext>
            </a:extLst>
          </a:blip>
          <a:srcRect/>
          <a:stretch/>
        </p:blipFill>
        <p:spPr>
          <a:xfrm>
            <a:off x="1" y="5670454"/>
            <a:ext cx="9144000" cy="307832"/>
          </a:xfrm>
          <a:prstGeom prst="rect">
            <a:avLst/>
          </a:prstGeom>
        </p:spPr>
      </p:pic>
    </p:spTree>
    <p:extLst>
      <p:ext uri="{BB962C8B-B14F-4D97-AF65-F5344CB8AC3E}">
        <p14:creationId xmlns:p14="http://schemas.microsoft.com/office/powerpoint/2010/main" val="715393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3">
    <p:bg>
      <p:bgPr>
        <a:solidFill>
          <a:srgbClr val="FFFFFE"/>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94" y="0"/>
            <a:ext cx="9145588" cy="4727046"/>
          </a:xfrm>
          <a:noFill/>
        </p:spPr>
        <p:txBody>
          <a:bodyPr lIns="72000" tIns="72000"/>
          <a:lstStyle/>
          <a:p>
            <a:endParaRPr lang="en-GB"/>
          </a:p>
        </p:txBody>
      </p:sp>
      <p:sp>
        <p:nvSpPr>
          <p:cNvPr id="6" name="Rectangle 5"/>
          <p:cNvSpPr/>
          <p:nvPr userDrawn="1"/>
        </p:nvSpPr>
        <p:spPr>
          <a:xfrm>
            <a:off x="0" y="4470387"/>
            <a:ext cx="9143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1" name="Picture 10" descr="RHUL_Master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55633" y="4470387"/>
            <a:ext cx="2389161" cy="1198801"/>
          </a:xfrm>
          <a:prstGeom prst="rect">
            <a:avLst/>
          </a:prstGeom>
        </p:spPr>
      </p:pic>
      <p:pic>
        <p:nvPicPr>
          <p:cNvPr id="2" name="Picture 1" descr="Music_Hall_Diagonal_6_long_lines-40%-optimized1.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94" y="4152163"/>
            <a:ext cx="9144000" cy="324115"/>
          </a:xfrm>
          <a:prstGeom prst="rect">
            <a:avLst/>
          </a:prstGeom>
        </p:spPr>
      </p:pic>
      <p:pic>
        <p:nvPicPr>
          <p:cNvPr id="9" name="Picture 8" descr="Music_Hall_Diagonal_6_long_lines-40%-optimized1.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94" y="5658796"/>
            <a:ext cx="9144000" cy="324115"/>
          </a:xfrm>
          <a:prstGeom prst="rect">
            <a:avLst/>
          </a:prstGeom>
        </p:spPr>
      </p:pic>
      <p:sp>
        <p:nvSpPr>
          <p:cNvPr id="12" name="Subtitle 2"/>
          <p:cNvSpPr>
            <a:spLocks noGrp="1"/>
          </p:cNvSpPr>
          <p:nvPr>
            <p:ph type="subTitle" idx="1"/>
          </p:nvPr>
        </p:nvSpPr>
        <p:spPr>
          <a:xfrm>
            <a:off x="470453" y="4721654"/>
            <a:ext cx="5487504" cy="77856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Tree>
    <p:extLst>
      <p:ext uri="{BB962C8B-B14F-4D97-AF65-F5344CB8AC3E}">
        <p14:creationId xmlns:p14="http://schemas.microsoft.com/office/powerpoint/2010/main" val="2005618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424A4F"/>
        </a:solidFill>
        <a:effectLst/>
      </p:bgPr>
    </p:bg>
    <p:spTree>
      <p:nvGrpSpPr>
        <p:cNvPr id="1" name=""/>
        <p:cNvGrpSpPr/>
        <p:nvPr/>
      </p:nvGrpSpPr>
      <p:grpSpPr>
        <a:xfrm>
          <a:off x="0" y="0"/>
          <a:ext cx="0" cy="0"/>
          <a:chOff x="0" y="0"/>
          <a:chExt cx="0" cy="0"/>
        </a:xfrm>
      </p:grpSpPr>
      <p:sp>
        <p:nvSpPr>
          <p:cNvPr id="13" name="Rectangle 12"/>
          <p:cNvSpPr/>
          <p:nvPr userDrawn="1"/>
        </p:nvSpPr>
        <p:spPr>
          <a:xfrm>
            <a:off x="-8141" y="4466534"/>
            <a:ext cx="9143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Title 1"/>
          <p:cNvSpPr>
            <a:spLocks noGrp="1"/>
          </p:cNvSpPr>
          <p:nvPr>
            <p:ph type="title" hasCustomPrompt="1"/>
          </p:nvPr>
        </p:nvSpPr>
        <p:spPr>
          <a:xfrm>
            <a:off x="436978" y="4748823"/>
            <a:ext cx="6197663" cy="916512"/>
          </a:xfrm>
        </p:spPr>
        <p:txBody>
          <a:bodyPr anchor="t">
            <a:normAutofit/>
          </a:bodyPr>
          <a:lstStyle>
            <a:lvl1pPr algn="l">
              <a:defRPr sz="3600" b="0" cap="none"/>
            </a:lvl1pPr>
          </a:lstStyle>
          <a:p>
            <a:r>
              <a:rPr lang="en-GB"/>
              <a:t>Click to edit master title style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43860" y="4466534"/>
            <a:ext cx="2400139" cy="1198800"/>
          </a:xfrm>
          <a:prstGeom prst="rect">
            <a:avLst/>
          </a:prstGeom>
        </p:spPr>
      </p:pic>
    </p:spTree>
    <p:extLst>
      <p:ext uri="{BB962C8B-B14F-4D97-AF65-F5344CB8AC3E}">
        <p14:creationId xmlns:p14="http://schemas.microsoft.com/office/powerpoint/2010/main" val="697571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rgbClr val="FFFFFE"/>
        </a:solidFill>
        <a:effectLst/>
      </p:bgPr>
    </p:bg>
    <p:spTree>
      <p:nvGrpSpPr>
        <p:cNvPr id="1" name=""/>
        <p:cNvGrpSpPr/>
        <p:nvPr/>
      </p:nvGrpSpPr>
      <p:grpSpPr>
        <a:xfrm>
          <a:off x="0" y="0"/>
          <a:ext cx="0" cy="0"/>
          <a:chOff x="0" y="0"/>
          <a:chExt cx="0" cy="0"/>
        </a:xfrm>
      </p:grpSpPr>
      <p:sp>
        <p:nvSpPr>
          <p:cNvPr id="5" name="Rectangle 4"/>
          <p:cNvSpPr/>
          <p:nvPr userDrawn="1"/>
        </p:nvSpPr>
        <p:spPr>
          <a:xfrm>
            <a:off x="0" y="4466533"/>
            <a:ext cx="9143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Title 1"/>
          <p:cNvSpPr>
            <a:spLocks noGrp="1"/>
          </p:cNvSpPr>
          <p:nvPr>
            <p:ph type="title" hasCustomPrompt="1"/>
          </p:nvPr>
        </p:nvSpPr>
        <p:spPr>
          <a:xfrm>
            <a:off x="436978" y="4748823"/>
            <a:ext cx="6108115" cy="916512"/>
          </a:xfrm>
        </p:spPr>
        <p:txBody>
          <a:bodyPr anchor="t">
            <a:normAutofit/>
          </a:bodyPr>
          <a:lstStyle>
            <a:lvl1pPr algn="l">
              <a:defRPr sz="3600" b="0" cap="none"/>
            </a:lvl1pPr>
          </a:lstStyle>
          <a:p>
            <a:r>
              <a:rPr lang="en-GB"/>
              <a:t>Click to edit master title style</a:t>
            </a:r>
          </a:p>
        </p:txBody>
      </p:sp>
      <p:pic>
        <p:nvPicPr>
          <p:cNvPr id="7" name="Picture 6" descr="RHUL_Master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53823" y="4466533"/>
            <a:ext cx="2389161" cy="1198801"/>
          </a:xfrm>
          <a:prstGeom prst="rect">
            <a:avLst/>
          </a:prstGeom>
        </p:spPr>
      </p:pic>
    </p:spTree>
    <p:extLst>
      <p:ext uri="{BB962C8B-B14F-4D97-AF65-F5344CB8AC3E}">
        <p14:creationId xmlns:p14="http://schemas.microsoft.com/office/powerpoint/2010/main" val="327288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age 1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1375"/>
            <a:ext cx="3904974" cy="436327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6B49BB3D-90E4-C946-BCF9-8FBC622A1A06}" type="slidenum">
              <a:rPr lang="en-GB" smtClean="0"/>
              <a:pPr/>
              <a:t>‹#›</a:t>
            </a:fld>
            <a:endParaRPr lang="en-GB"/>
          </a:p>
        </p:txBody>
      </p:sp>
      <p:sp>
        <p:nvSpPr>
          <p:cNvPr id="9" name="Content Placeholder 8"/>
          <p:cNvSpPr>
            <a:spLocks noGrp="1"/>
          </p:cNvSpPr>
          <p:nvPr>
            <p:ph sz="quarter" idx="13"/>
          </p:nvPr>
        </p:nvSpPr>
        <p:spPr>
          <a:xfrm>
            <a:off x="4660900" y="1771375"/>
            <a:ext cx="4025900" cy="4363950"/>
          </a:xfr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Placeholder 1"/>
          <p:cNvSpPr>
            <a:spLocks noGrp="1"/>
          </p:cNvSpPr>
          <p:nvPr>
            <p:ph type="title"/>
          </p:nvPr>
        </p:nvSpPr>
        <p:spPr>
          <a:xfrm>
            <a:off x="457200" y="381380"/>
            <a:ext cx="6546059" cy="922130"/>
          </a:xfrm>
          <a:prstGeom prst="rect">
            <a:avLst/>
          </a:prstGeom>
        </p:spPr>
        <p:txBody>
          <a:bodyPr vert="horz" lIns="0" tIns="0" rIns="0" bIns="0" rtlCol="0" anchor="ctr">
            <a:normAutofit/>
          </a:bodyPr>
          <a:lstStyle/>
          <a:p>
            <a:r>
              <a:rPr lang="en-GB"/>
              <a:t>Click to edit Master title style</a:t>
            </a:r>
          </a:p>
        </p:txBody>
      </p:sp>
    </p:spTree>
    <p:extLst>
      <p:ext uri="{BB962C8B-B14F-4D97-AF65-F5344CB8AC3E}">
        <p14:creationId xmlns:p14="http://schemas.microsoft.com/office/powerpoint/2010/main" val="67948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Text page 2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p:cNvSpPr>
            <a:spLocks noGrp="1"/>
          </p:cNvSpPr>
          <p:nvPr>
            <p:ph type="sldNum" sz="quarter" idx="12"/>
          </p:nvPr>
        </p:nvSpPr>
        <p:spPr/>
        <p:txBody>
          <a:bodyPr/>
          <a:lstStyle>
            <a:lvl1pPr>
              <a:defRPr sz="800"/>
            </a:lvl1pPr>
          </a:lstStyle>
          <a:p>
            <a:fld id="{6B49BB3D-90E4-C946-BCF9-8FBC622A1A06}" type="slidenum">
              <a:rPr lang="en-GB" smtClean="0"/>
              <a:pPr/>
              <a:t>‹#›</a:t>
            </a:fld>
            <a:endParaRPr lang="en-GB"/>
          </a:p>
        </p:txBody>
      </p:sp>
    </p:spTree>
    <p:extLst>
      <p:ext uri="{BB962C8B-B14F-4D97-AF65-F5344CB8AC3E}">
        <p14:creationId xmlns:p14="http://schemas.microsoft.com/office/powerpoint/2010/main" val="146498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age 3 singl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Slide Number Placeholder 2"/>
          <p:cNvSpPr>
            <a:spLocks noGrp="1"/>
          </p:cNvSpPr>
          <p:nvPr>
            <p:ph type="sldNum" sz="quarter" idx="10"/>
          </p:nvPr>
        </p:nvSpPr>
        <p:spPr/>
        <p:txBody>
          <a:bodyPr/>
          <a:lstStyle>
            <a:lvl1pPr>
              <a:defRPr sz="800"/>
            </a:lvl1pPr>
          </a:lstStyle>
          <a:p>
            <a:fld id="{6B49BB3D-90E4-C946-BCF9-8FBC622A1A06}" type="slidenum">
              <a:rPr lang="en-GB" smtClean="0"/>
              <a:pPr/>
              <a:t>‹#›</a:t>
            </a:fld>
            <a:endParaRPr lang="en-GB"/>
          </a:p>
        </p:txBody>
      </p:sp>
      <p:sp>
        <p:nvSpPr>
          <p:cNvPr id="5" name="Content Placeholder 2"/>
          <p:cNvSpPr>
            <a:spLocks noGrp="1"/>
          </p:cNvSpPr>
          <p:nvPr>
            <p:ph idx="1"/>
          </p:nvPr>
        </p:nvSpPr>
        <p:spPr>
          <a:xfrm>
            <a:off x="457200" y="1629552"/>
            <a:ext cx="8229600" cy="4363278"/>
          </a:xfrm>
        </p:spPr>
        <p:txBody>
          <a:bodyPr/>
          <a:lstStyle/>
          <a:p>
            <a:pPr lvl="0"/>
            <a:r>
              <a:rPr lang="en-GB"/>
              <a:t>Click to edit Master text styles</a:t>
            </a:r>
          </a:p>
        </p:txBody>
      </p:sp>
    </p:spTree>
    <p:extLst>
      <p:ext uri="{BB962C8B-B14F-4D97-AF65-F5344CB8AC3E}">
        <p14:creationId xmlns:p14="http://schemas.microsoft.com/office/powerpoint/2010/main" val="249561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page 1">
    <p:bg>
      <p:bgPr>
        <a:solidFill>
          <a:srgbClr val="FFFFFE"/>
        </a:solidFill>
        <a:effectLst/>
      </p:bgPr>
    </p:bg>
    <p:spTree>
      <p:nvGrpSpPr>
        <p:cNvPr id="1" name=""/>
        <p:cNvGrpSpPr/>
        <p:nvPr/>
      </p:nvGrpSpPr>
      <p:grpSpPr>
        <a:xfrm>
          <a:off x="0" y="0"/>
          <a:ext cx="0" cy="0"/>
          <a:chOff x="0" y="0"/>
          <a:chExt cx="0" cy="0"/>
        </a:xfrm>
      </p:grpSpPr>
      <p:pic>
        <p:nvPicPr>
          <p:cNvPr id="9" name="Picture 8" descr="RHUL_Master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06238" y="430698"/>
            <a:ext cx="1837762" cy="865429"/>
          </a:xfrm>
          <a:prstGeom prst="rect">
            <a:avLst/>
          </a:prstGeom>
        </p:spPr>
      </p:pic>
      <p:sp>
        <p:nvSpPr>
          <p:cNvPr id="10" name="Picture Placeholder 3"/>
          <p:cNvSpPr>
            <a:spLocks noGrp="1"/>
          </p:cNvSpPr>
          <p:nvPr>
            <p:ph type="pic" sz="quarter" idx="10"/>
          </p:nvPr>
        </p:nvSpPr>
        <p:spPr>
          <a:xfrm>
            <a:off x="-1588" y="0"/>
            <a:ext cx="9145588" cy="6858000"/>
          </a:xfrm>
          <a:noFill/>
        </p:spPr>
        <p:txBody>
          <a:bodyPr lIns="72000" tIns="72000"/>
          <a:lstStyle/>
          <a:p>
            <a:endParaRPr lang="en-GB"/>
          </a:p>
        </p:txBody>
      </p:sp>
      <p:sp>
        <p:nvSpPr>
          <p:cNvPr id="4" name="Slide Number Placeholder 5"/>
          <p:cNvSpPr>
            <a:spLocks noGrp="1"/>
          </p:cNvSpPr>
          <p:nvPr>
            <p:ph type="sldNum" sz="quarter" idx="12"/>
          </p:nvPr>
        </p:nvSpPr>
        <p:spPr>
          <a:xfrm>
            <a:off x="434412" y="6513014"/>
            <a:ext cx="216000" cy="216000"/>
          </a:xfrm>
        </p:spPr>
        <p:txBody>
          <a:bodyPr/>
          <a:lstStyle/>
          <a:p>
            <a:fld id="{6B49BB3D-90E4-C946-BCF9-8FBC622A1A06}" type="slidenum">
              <a:rPr lang="en-GB" smtClean="0"/>
              <a:pPr/>
              <a:t>‹#›</a:t>
            </a:fld>
            <a:endParaRPr lang="en-GB"/>
          </a:p>
        </p:txBody>
      </p:sp>
    </p:spTree>
    <p:extLst>
      <p:ext uri="{BB962C8B-B14F-4D97-AF65-F5344CB8AC3E}">
        <p14:creationId xmlns:p14="http://schemas.microsoft.com/office/powerpoint/2010/main" val="4079876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page band at bottom">
    <p:bg>
      <p:bgPr>
        <a:solidFill>
          <a:srgbClr val="FFFFFE"/>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434412" y="6513014"/>
            <a:ext cx="216000" cy="216000"/>
          </a:xfrm>
        </p:spPr>
        <p:txBody>
          <a:bodyPr/>
          <a:lstStyle/>
          <a:p>
            <a:fld id="{6B49BB3D-90E4-C946-BCF9-8FBC622A1A06}" type="slidenum">
              <a:rPr lang="en-GB" smtClean="0"/>
              <a:pPr/>
              <a:t>‹#›</a:t>
            </a:fld>
            <a:endParaRPr lang="en-GB"/>
          </a:p>
        </p:txBody>
      </p:sp>
      <p:sp>
        <p:nvSpPr>
          <p:cNvPr id="5" name="Rectangle 4"/>
          <p:cNvSpPr/>
          <p:nvPr userDrawn="1"/>
        </p:nvSpPr>
        <p:spPr>
          <a:xfrm>
            <a:off x="0" y="5475525"/>
            <a:ext cx="9144000" cy="9133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7E99A9"/>
              </a:solidFill>
            </a:endParaRPr>
          </a:p>
        </p:txBody>
      </p:sp>
      <p:pic>
        <p:nvPicPr>
          <p:cNvPr id="7" name="Picture 6" descr="RHUL_Master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33643" y="5475006"/>
            <a:ext cx="1822362" cy="914400"/>
          </a:xfrm>
          <a:prstGeom prst="rect">
            <a:avLst/>
          </a:prstGeom>
        </p:spPr>
      </p:pic>
      <p:sp>
        <p:nvSpPr>
          <p:cNvPr id="8" name="Title Placeholder 1"/>
          <p:cNvSpPr>
            <a:spLocks noGrp="1"/>
          </p:cNvSpPr>
          <p:nvPr>
            <p:ph type="title"/>
          </p:nvPr>
        </p:nvSpPr>
        <p:spPr>
          <a:xfrm>
            <a:off x="457200" y="5425690"/>
            <a:ext cx="6546059" cy="922130"/>
          </a:xfrm>
          <a:prstGeom prst="rect">
            <a:avLst/>
          </a:prstGeom>
        </p:spPr>
        <p:txBody>
          <a:bodyPr vert="horz" lIns="0" tIns="0" rIns="0" bIns="0" rtlCol="0" anchor="ctr">
            <a:normAutofit/>
          </a:bodyPr>
          <a:lstStyle/>
          <a:p>
            <a:r>
              <a:rPr lang="en-GB"/>
              <a:t>Click to edit Master title style</a:t>
            </a:r>
          </a:p>
        </p:txBody>
      </p:sp>
      <p:sp>
        <p:nvSpPr>
          <p:cNvPr id="16" name="Content Placeholder 2"/>
          <p:cNvSpPr>
            <a:spLocks noGrp="1"/>
          </p:cNvSpPr>
          <p:nvPr>
            <p:ph idx="1"/>
          </p:nvPr>
        </p:nvSpPr>
        <p:spPr>
          <a:xfrm>
            <a:off x="434412" y="592782"/>
            <a:ext cx="3904974" cy="436327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Content Placeholder 8"/>
          <p:cNvSpPr>
            <a:spLocks noGrp="1"/>
          </p:cNvSpPr>
          <p:nvPr>
            <p:ph sz="quarter" idx="14"/>
          </p:nvPr>
        </p:nvSpPr>
        <p:spPr>
          <a:xfrm>
            <a:off x="4638112" y="592782"/>
            <a:ext cx="4025900" cy="4363950"/>
          </a:xfr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80126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E"/>
        </a:solidFill>
        <a:effectLst/>
      </p:bgPr>
    </p:bg>
    <p:spTree>
      <p:nvGrpSpPr>
        <p:cNvPr id="1" name=""/>
        <p:cNvGrpSpPr/>
        <p:nvPr/>
      </p:nvGrpSpPr>
      <p:grpSpPr>
        <a:xfrm>
          <a:off x="0" y="0"/>
          <a:ext cx="0" cy="0"/>
          <a:chOff x="0" y="0"/>
          <a:chExt cx="0" cy="0"/>
        </a:xfrm>
      </p:grpSpPr>
      <p:sp>
        <p:nvSpPr>
          <p:cNvPr id="8" name="Rectangle 7"/>
          <p:cNvSpPr/>
          <p:nvPr userDrawn="1"/>
        </p:nvSpPr>
        <p:spPr>
          <a:xfrm>
            <a:off x="0" y="431215"/>
            <a:ext cx="9144000" cy="9133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7E99A9"/>
              </a:solidFill>
            </a:endParaRPr>
          </a:p>
        </p:txBody>
      </p:sp>
      <p:sp>
        <p:nvSpPr>
          <p:cNvPr id="2" name="Title Placeholder 1"/>
          <p:cNvSpPr>
            <a:spLocks noGrp="1"/>
          </p:cNvSpPr>
          <p:nvPr>
            <p:ph type="title"/>
          </p:nvPr>
        </p:nvSpPr>
        <p:spPr>
          <a:xfrm>
            <a:off x="457200" y="381380"/>
            <a:ext cx="6546059" cy="922130"/>
          </a:xfrm>
          <a:prstGeom prst="rect">
            <a:avLst/>
          </a:prstGeom>
        </p:spPr>
        <p:txBody>
          <a:bodyPr vert="horz" lIns="0" tIns="0" rIns="0" bIns="0" rtlCol="0" anchor="ctr">
            <a:normAutofit/>
          </a:bodyPr>
          <a:lstStyle/>
          <a:p>
            <a:r>
              <a:rPr lang="en-GB"/>
              <a:t>Click to edit Master title style</a:t>
            </a:r>
          </a:p>
        </p:txBody>
      </p:sp>
      <p:sp>
        <p:nvSpPr>
          <p:cNvPr id="3" name="Text Placeholder 2"/>
          <p:cNvSpPr>
            <a:spLocks noGrp="1"/>
          </p:cNvSpPr>
          <p:nvPr>
            <p:ph type="body" idx="1"/>
          </p:nvPr>
        </p:nvSpPr>
        <p:spPr>
          <a:xfrm>
            <a:off x="457200" y="1600200"/>
            <a:ext cx="8229600" cy="447923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4"/>
          </p:nvPr>
        </p:nvSpPr>
        <p:spPr>
          <a:xfrm>
            <a:off x="434411" y="6513014"/>
            <a:ext cx="216000" cy="216000"/>
          </a:xfrm>
          <a:prstGeom prst="rect">
            <a:avLst/>
          </a:prstGeom>
          <a:solidFill>
            <a:schemeClr val="accent1"/>
          </a:solidFill>
        </p:spPr>
        <p:txBody>
          <a:bodyPr vert="horz" lIns="0" tIns="0" rIns="0" bIns="0" rtlCol="0" anchor="ctr" anchorCtr="0"/>
          <a:lstStyle>
            <a:lvl1pPr algn="ctr">
              <a:defRPr sz="800" normalizeH="1">
                <a:solidFill>
                  <a:schemeClr val="bg1"/>
                </a:solidFill>
              </a:defRPr>
            </a:lvl1pPr>
          </a:lstStyle>
          <a:p>
            <a:fld id="{6B49BB3D-90E4-C946-BCF9-8FBC622A1A06}" type="slidenum">
              <a:rPr lang="en-GB" smtClean="0"/>
              <a:pPr/>
              <a:t>‹#›</a:t>
            </a:fld>
            <a:endParaRPr lang="en-GB"/>
          </a:p>
        </p:txBody>
      </p:sp>
      <p:pic>
        <p:nvPicPr>
          <p:cNvPr id="7" name="Picture 6" descr="RHUL_Master_logo_RGB.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7306232" y="430696"/>
            <a:ext cx="1822362" cy="914400"/>
          </a:xfrm>
          <a:prstGeom prst="rect">
            <a:avLst/>
          </a:prstGeom>
        </p:spPr>
      </p:pic>
    </p:spTree>
    <p:extLst>
      <p:ext uri="{BB962C8B-B14F-4D97-AF65-F5344CB8AC3E}">
        <p14:creationId xmlns:p14="http://schemas.microsoft.com/office/powerpoint/2010/main" val="667774486"/>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61" r:id="rId3"/>
    <p:sldLayoutId id="2147483662" r:id="rId4"/>
    <p:sldLayoutId id="2147483650" r:id="rId5"/>
    <p:sldLayoutId id="2147483653" r:id="rId6"/>
    <p:sldLayoutId id="2147483680" r:id="rId7"/>
    <p:sldLayoutId id="2147483685" r:id="rId8"/>
    <p:sldLayoutId id="2147483691" r:id="rId9"/>
    <p:sldLayoutId id="2147483654" r:id="rId10"/>
    <p:sldLayoutId id="2147483664" r:id="rId11"/>
    <p:sldLayoutId id="2147483682" r:id="rId12"/>
    <p:sldLayoutId id="2147483704" r:id="rId13"/>
    <p:sldLayoutId id="2147483687" r:id="rId14"/>
  </p:sldLayoutIdLst>
  <p:hf hdr="0" ftr="0" dt="0"/>
  <p:txStyles>
    <p:titleStyle>
      <a:lvl1pPr algn="l" defTabSz="457200" rtl="0" eaLnBrk="1" latinLnBrk="0" hangingPunct="1">
        <a:spcBef>
          <a:spcPct val="0"/>
        </a:spcBef>
        <a:buNone/>
        <a:defRPr sz="2800" kern="1200">
          <a:solidFill>
            <a:srgbClr val="FFFFFF"/>
          </a:solidFill>
          <a:latin typeface="+mj-lt"/>
          <a:ea typeface="+mj-ea"/>
          <a:cs typeface="+mj-cs"/>
        </a:defRPr>
      </a:lvl1pPr>
    </p:titleStyle>
    <p:bodyStyle>
      <a:lvl1pPr marL="0" indent="0" algn="l" defTabSz="457200" rtl="0" eaLnBrk="1" latinLnBrk="0" hangingPunct="1">
        <a:lnSpc>
          <a:spcPct val="100000"/>
        </a:lnSpc>
        <a:spcBef>
          <a:spcPts val="1200"/>
        </a:spcBef>
        <a:buFont typeface="Arial"/>
        <a:buNone/>
        <a:defRPr sz="1800" kern="1200">
          <a:solidFill>
            <a:schemeClr val="tx1"/>
          </a:solidFill>
          <a:latin typeface="+mn-lt"/>
          <a:ea typeface="+mn-ea"/>
          <a:cs typeface="+mn-cs"/>
        </a:defRPr>
      </a:lvl1pPr>
      <a:lvl2pPr marL="0" indent="0" algn="l" defTabSz="457200" rtl="0" eaLnBrk="1" latinLnBrk="0" hangingPunct="1">
        <a:spcBef>
          <a:spcPts val="1200"/>
        </a:spcBef>
        <a:buFont typeface="Arial"/>
        <a:buNone/>
        <a:defRPr sz="1400" kern="1200">
          <a:solidFill>
            <a:schemeClr val="tx1"/>
          </a:solidFill>
          <a:latin typeface="+mn-lt"/>
          <a:ea typeface="+mn-ea"/>
          <a:cs typeface="+mn-cs"/>
        </a:defRPr>
      </a:lvl2pPr>
      <a:lvl3pPr marL="1588" indent="0" algn="l" defTabSz="457200" rtl="0" eaLnBrk="1" latinLnBrk="0" hangingPunct="1">
        <a:spcBef>
          <a:spcPts val="1200"/>
        </a:spcBef>
        <a:buFont typeface="Arial"/>
        <a:buNone/>
        <a:defRPr sz="1200" kern="1200">
          <a:solidFill>
            <a:schemeClr val="tx1"/>
          </a:solidFill>
          <a:latin typeface="+mn-lt"/>
          <a:ea typeface="+mn-ea"/>
          <a:cs typeface="+mn-cs"/>
        </a:defRPr>
      </a:lvl3pPr>
      <a:lvl4pPr marL="1588" indent="0" algn="l" defTabSz="457200" rtl="0" eaLnBrk="1" latinLnBrk="0" hangingPunct="1">
        <a:spcBef>
          <a:spcPts val="1200"/>
        </a:spcBef>
        <a:buFont typeface="Arial"/>
        <a:buNone/>
        <a:defRPr sz="1200" kern="1200">
          <a:solidFill>
            <a:schemeClr val="tx1"/>
          </a:solidFill>
          <a:latin typeface="+mn-lt"/>
          <a:ea typeface="+mn-ea"/>
          <a:cs typeface="+mn-cs"/>
        </a:defRPr>
      </a:lvl4pPr>
      <a:lvl5pPr marL="1588" indent="0" algn="l" defTabSz="457200" rtl="0" eaLnBrk="1" latinLnBrk="0" hangingPunct="1">
        <a:spcBef>
          <a:spcPts val="1200"/>
        </a:spcBef>
        <a:buFont typeface="Arial"/>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notesSlide" Target="../notesSlides/notesSlide51.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24A4F"/>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470453" y="1986858"/>
            <a:ext cx="6663634" cy="1679526"/>
          </a:xfrm>
        </p:spPr>
        <p:txBody>
          <a:bodyPr/>
          <a:lstStyle/>
          <a:p>
            <a:r>
              <a:rPr lang="en-US" dirty="0"/>
              <a:t>As You Like It:</a:t>
            </a:r>
            <a:br>
              <a:rPr lang="en-US" dirty="0"/>
            </a:br>
            <a:r>
              <a:rPr lang="en-US" sz="3200" dirty="0"/>
              <a:t>Translating student feedback into the design of the new library building</a:t>
            </a:r>
            <a:endParaRPr lang="en-US" dirty="0"/>
          </a:p>
        </p:txBody>
      </p:sp>
      <p:sp>
        <p:nvSpPr>
          <p:cNvPr id="6" name="Subtitle 5"/>
          <p:cNvSpPr>
            <a:spLocks noGrp="1"/>
          </p:cNvSpPr>
          <p:nvPr>
            <p:ph type="subTitle" idx="1"/>
          </p:nvPr>
        </p:nvSpPr>
        <p:spPr/>
        <p:txBody>
          <a:bodyPr/>
          <a:lstStyle/>
          <a:p>
            <a:br>
              <a:rPr lang="en-US"/>
            </a:br>
            <a:endParaRPr lang="en-US"/>
          </a:p>
        </p:txBody>
      </p:sp>
      <p:sp>
        <p:nvSpPr>
          <p:cNvPr id="2" name="TextBox 1"/>
          <p:cNvSpPr txBox="1"/>
          <p:nvPr/>
        </p:nvSpPr>
        <p:spPr>
          <a:xfrm>
            <a:off x="243839" y="4721654"/>
            <a:ext cx="6252033" cy="584775"/>
          </a:xfrm>
          <a:prstGeom prst="rect">
            <a:avLst/>
          </a:prstGeom>
          <a:noFill/>
        </p:spPr>
        <p:txBody>
          <a:bodyPr wrap="none" rtlCol="0">
            <a:spAutoFit/>
          </a:bodyPr>
          <a:lstStyle/>
          <a:p>
            <a:r>
              <a:rPr lang="en-GB" sz="3200">
                <a:solidFill>
                  <a:schemeClr val="bg1"/>
                </a:solidFill>
              </a:rPr>
              <a:t>Matthew Brooke and Helen Rimmer</a:t>
            </a:r>
            <a:endParaRPr lang="en-US" sz="3200">
              <a:solidFill>
                <a:schemeClr val="bg1"/>
              </a:solidFill>
            </a:endParaRPr>
          </a:p>
        </p:txBody>
      </p:sp>
    </p:spTree>
    <p:extLst>
      <p:ext uri="{BB962C8B-B14F-4D97-AF65-F5344CB8AC3E}">
        <p14:creationId xmlns:p14="http://schemas.microsoft.com/office/powerpoint/2010/main" val="1209809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7C1FB-BFE5-4AF2-9865-A564304AB26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FB6265E-AB26-45B6-9F68-122F21702460}"/>
              </a:ext>
            </a:extLst>
          </p:cNvPr>
          <p:cNvSpPr>
            <a:spLocks noGrp="1"/>
          </p:cNvSpPr>
          <p:nvPr>
            <p:ph type="sldNum" sz="quarter" idx="10"/>
          </p:nvPr>
        </p:nvSpPr>
        <p:spPr/>
        <p:txBody>
          <a:bodyPr/>
          <a:lstStyle/>
          <a:p>
            <a:fld id="{6B49BB3D-90E4-C946-BCF9-8FBC622A1A06}" type="slidenum">
              <a:rPr lang="en-GB" smtClean="0"/>
              <a:pPr/>
              <a:t>10</a:t>
            </a:fld>
            <a:endParaRPr lang="en-GB"/>
          </a:p>
        </p:txBody>
      </p:sp>
      <p:pic>
        <p:nvPicPr>
          <p:cNvPr id="5" name="Picture 5" descr="A screenshot of a cell phone&#10;&#10;Description generated with very high confidence">
            <a:extLst>
              <a:ext uri="{FF2B5EF4-FFF2-40B4-BE49-F238E27FC236}">
                <a16:creationId xmlns:a16="http://schemas.microsoft.com/office/drawing/2014/main" id="{0888CA47-2CF7-4B0E-97AE-571FFDF23AED}"/>
              </a:ext>
            </a:extLst>
          </p:cNvPr>
          <p:cNvPicPr>
            <a:picLocks noGrp="1" noChangeAspect="1"/>
          </p:cNvPicPr>
          <p:nvPr>
            <p:ph idx="1"/>
          </p:nvPr>
        </p:nvPicPr>
        <p:blipFill>
          <a:blip r:embed="rId3"/>
          <a:stretch>
            <a:fillRect/>
          </a:stretch>
        </p:blipFill>
        <p:spPr>
          <a:xfrm>
            <a:off x="583474" y="1294558"/>
            <a:ext cx="8243782" cy="5201796"/>
          </a:xfrm>
          <a:prstGeom prst="rect">
            <a:avLst/>
          </a:prstGeom>
        </p:spPr>
      </p:pic>
    </p:spTree>
    <p:extLst>
      <p:ext uri="{BB962C8B-B14F-4D97-AF65-F5344CB8AC3E}">
        <p14:creationId xmlns:p14="http://schemas.microsoft.com/office/powerpoint/2010/main" val="2926436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C6E567-15D4-4FA5-B35A-F50CBF209DB5}"/>
              </a:ext>
            </a:extLst>
          </p:cNvPr>
          <p:cNvSpPr>
            <a:spLocks noGrp="1"/>
          </p:cNvSpPr>
          <p:nvPr>
            <p:ph idx="1"/>
          </p:nvPr>
        </p:nvSpPr>
        <p:spPr/>
        <p:txBody>
          <a:bodyPr vert="horz" lIns="0" tIns="0" rIns="0" bIns="0" rtlCol="0" anchor="t">
            <a:noAutofit/>
          </a:bodyPr>
          <a:lstStyle/>
          <a:p>
            <a:pPr marL="285750" indent="-285750">
              <a:buFont typeface="Wingdings"/>
              <a:buChar char="§"/>
            </a:pPr>
            <a:r>
              <a:rPr lang="en-US"/>
              <a:t>Accessible &amp; impossible to miss</a:t>
            </a:r>
          </a:p>
          <a:p>
            <a:pPr marL="285750" indent="-285750">
              <a:buFont typeface="Wingdings"/>
              <a:buChar char="§"/>
            </a:pPr>
            <a:r>
              <a:rPr lang="en-US"/>
              <a:t>Fit in with Royal Holloway - the beauty of its campus</a:t>
            </a:r>
          </a:p>
          <a:p>
            <a:pPr marL="285750" indent="-285750">
              <a:buFont typeface="Wingdings"/>
              <a:buChar char="§"/>
            </a:pPr>
            <a:r>
              <a:rPr lang="en-US"/>
              <a:t>Bigger &amp; more spacious</a:t>
            </a:r>
          </a:p>
          <a:p>
            <a:pPr marL="285750" indent="-285750">
              <a:buFont typeface="Wingdings"/>
              <a:buChar char="§"/>
            </a:pPr>
            <a:r>
              <a:rPr lang="en-US"/>
              <a:t>A quality look and feel should be created so people respect the space</a:t>
            </a:r>
          </a:p>
          <a:p>
            <a:pPr marL="285750" indent="-285750">
              <a:buFont typeface="Wingdings"/>
              <a:buChar char="§"/>
            </a:pPr>
            <a:r>
              <a:rPr lang="en-US"/>
              <a:t>No more than 1/3 for group study</a:t>
            </a:r>
          </a:p>
          <a:p>
            <a:pPr marL="285750" indent="-285750">
              <a:buFont typeface="Wingdings"/>
              <a:buChar char="§"/>
            </a:pPr>
            <a:r>
              <a:rPr lang="en-US"/>
              <a:t>The café should be adjacent not in the library</a:t>
            </a:r>
          </a:p>
          <a:p>
            <a:pPr marL="285750" indent="-285750">
              <a:buFont typeface="Wingdings"/>
              <a:buChar char="§"/>
            </a:pPr>
            <a:r>
              <a:rPr lang="en-US">
                <a:latin typeface="Corbel"/>
                <a:cs typeface="Helvetica"/>
              </a:rPr>
              <a:t>Compact shelving is okay as long as it isn’t too heavy. Would still like to see plenty of open shelving</a:t>
            </a:r>
            <a:endParaRPr lang="en-US">
              <a:latin typeface="Corbel"/>
            </a:endParaRPr>
          </a:p>
          <a:p>
            <a:pPr marL="285750" indent="-285750">
              <a:buFont typeface="Wingdings"/>
              <a:buChar char="§"/>
            </a:pPr>
            <a:endParaRPr lang="en-US"/>
          </a:p>
        </p:txBody>
      </p:sp>
      <p:sp>
        <p:nvSpPr>
          <p:cNvPr id="3" name="Slide Number Placeholder 2">
            <a:extLst>
              <a:ext uri="{FF2B5EF4-FFF2-40B4-BE49-F238E27FC236}">
                <a16:creationId xmlns:a16="http://schemas.microsoft.com/office/drawing/2014/main" id="{2712E864-8894-4712-82DE-90C40CCCA141}"/>
              </a:ext>
            </a:extLst>
          </p:cNvPr>
          <p:cNvSpPr>
            <a:spLocks noGrp="1"/>
          </p:cNvSpPr>
          <p:nvPr>
            <p:ph type="sldNum" sz="quarter" idx="12"/>
          </p:nvPr>
        </p:nvSpPr>
        <p:spPr/>
        <p:txBody>
          <a:bodyPr/>
          <a:lstStyle/>
          <a:p>
            <a:fld id="{6B49BB3D-90E4-C946-BCF9-8FBC622A1A06}" type="slidenum">
              <a:rPr lang="en-GB" smtClean="0"/>
              <a:pPr/>
              <a:t>11</a:t>
            </a:fld>
            <a:endParaRPr lang="en-GB"/>
          </a:p>
        </p:txBody>
      </p:sp>
      <p:sp>
        <p:nvSpPr>
          <p:cNvPr id="4" name="Content Placeholder 3">
            <a:extLst>
              <a:ext uri="{FF2B5EF4-FFF2-40B4-BE49-F238E27FC236}">
                <a16:creationId xmlns:a16="http://schemas.microsoft.com/office/drawing/2014/main" id="{7A11D4BD-AAB4-480D-890D-0A645BE67AA7}"/>
              </a:ext>
            </a:extLst>
          </p:cNvPr>
          <p:cNvSpPr>
            <a:spLocks noGrp="1"/>
          </p:cNvSpPr>
          <p:nvPr>
            <p:ph sz="quarter" idx="13"/>
          </p:nvPr>
        </p:nvSpPr>
        <p:spPr/>
        <p:txBody>
          <a:bodyPr vert="horz" lIns="0" tIns="0" rIns="0" bIns="0" rtlCol="0" anchor="t">
            <a:noAutofit/>
          </a:bodyPr>
          <a:lstStyle/>
          <a:p>
            <a:r>
              <a:rPr lang="en-US"/>
              <a:t>Comfortable working space less chairs and benches without backrests</a:t>
            </a:r>
          </a:p>
          <a:p>
            <a:r>
              <a:rPr lang="en-US"/>
              <a:t>Can you provide internal green space, an indoor wood</a:t>
            </a:r>
          </a:p>
          <a:p>
            <a:r>
              <a:rPr lang="en-US"/>
              <a:t>Relaxing space bring the campus landscape indoors</a:t>
            </a:r>
          </a:p>
          <a:p>
            <a:r>
              <a:rPr lang="en-US"/>
              <a:t>Green roofing was put on the residences this is a good idea</a:t>
            </a:r>
          </a:p>
          <a:p>
            <a:r>
              <a:rPr lang="en-US"/>
              <a:t>Vending machines should be provided for drinks throughout the 24hr opening</a:t>
            </a:r>
          </a:p>
        </p:txBody>
      </p:sp>
      <p:sp>
        <p:nvSpPr>
          <p:cNvPr id="5" name="Title 4">
            <a:extLst>
              <a:ext uri="{FF2B5EF4-FFF2-40B4-BE49-F238E27FC236}">
                <a16:creationId xmlns:a16="http://schemas.microsoft.com/office/drawing/2014/main" id="{E554C89B-672D-414D-87B6-7629E55F9391}"/>
              </a:ext>
            </a:extLst>
          </p:cNvPr>
          <p:cNvSpPr>
            <a:spLocks noGrp="1"/>
          </p:cNvSpPr>
          <p:nvPr>
            <p:ph type="title"/>
          </p:nvPr>
        </p:nvSpPr>
        <p:spPr/>
        <p:txBody>
          <a:bodyPr/>
          <a:lstStyle/>
          <a:p>
            <a:r>
              <a:rPr lang="en-US"/>
              <a:t>Student and Stakeholder feedback</a:t>
            </a:r>
          </a:p>
        </p:txBody>
      </p:sp>
    </p:spTree>
    <p:extLst>
      <p:ext uri="{BB962C8B-B14F-4D97-AF65-F5344CB8AC3E}">
        <p14:creationId xmlns:p14="http://schemas.microsoft.com/office/powerpoint/2010/main" val="2427636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Student meetings – developing the brief</a:t>
            </a:r>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12</a:t>
            </a:fld>
            <a:endParaRPr lang="en-GB"/>
          </a:p>
        </p:txBody>
      </p:sp>
      <p:sp>
        <p:nvSpPr>
          <p:cNvPr id="4" name="Content Placeholder 3"/>
          <p:cNvSpPr>
            <a:spLocks noGrp="1"/>
          </p:cNvSpPr>
          <p:nvPr>
            <p:ph idx="1"/>
          </p:nvPr>
        </p:nvSpPr>
        <p:spPr/>
        <p:txBody>
          <a:bodyPr vert="horz" lIns="0" tIns="0" rIns="0" bIns="0" rtlCol="0" anchor="t">
            <a:noAutofit/>
          </a:bodyPr>
          <a:lstStyle/>
          <a:p>
            <a:r>
              <a:rPr lang="en-GB"/>
              <a:t>Three focus groups in 2013 :</a:t>
            </a:r>
          </a:p>
          <a:p>
            <a:pPr marL="285750" indent="-285750">
              <a:buChar char="•"/>
            </a:pPr>
            <a:r>
              <a:rPr lang="en-GB"/>
              <a:t>Undergraduates and Post-Graduate taught</a:t>
            </a:r>
          </a:p>
          <a:p>
            <a:pPr marL="285750" indent="-285750">
              <a:buChar char="•"/>
            </a:pPr>
            <a:r>
              <a:rPr lang="en-GB"/>
              <a:t>Post-Graduate Research</a:t>
            </a:r>
          </a:p>
          <a:p>
            <a:pPr marL="285750" indent="-285750">
              <a:buChar char="•"/>
            </a:pPr>
            <a:r>
              <a:rPr lang="en-GB"/>
              <a:t>Disabled students</a:t>
            </a:r>
          </a:p>
          <a:p>
            <a:endParaRPr lang="en-GB"/>
          </a:p>
          <a:p>
            <a:r>
              <a:rPr lang="en-GB"/>
              <a:t>Ongoing consultation throughout the design stages:</a:t>
            </a:r>
          </a:p>
          <a:p>
            <a:pPr marL="285750" indent="-285750">
              <a:buChar char="•"/>
            </a:pPr>
            <a:r>
              <a:rPr lang="en-GB"/>
              <a:t>Library Users Advisory Group</a:t>
            </a:r>
          </a:p>
          <a:p>
            <a:pPr marL="285750" indent="-285750">
              <a:buChar char="•"/>
            </a:pPr>
            <a:r>
              <a:rPr lang="en-GB"/>
              <a:t>Staff Student committees</a:t>
            </a:r>
          </a:p>
        </p:txBody>
      </p:sp>
    </p:spTree>
    <p:extLst>
      <p:ext uri="{BB962C8B-B14F-4D97-AF65-F5344CB8AC3E}">
        <p14:creationId xmlns:p14="http://schemas.microsoft.com/office/powerpoint/2010/main" val="1039329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B4EA9C-3F3E-4640-B238-1EEF857B02CE}"/>
              </a:ext>
            </a:extLst>
          </p:cNvPr>
          <p:cNvSpPr>
            <a:spLocks noGrp="1"/>
          </p:cNvSpPr>
          <p:nvPr>
            <p:ph idx="1"/>
          </p:nvPr>
        </p:nvSpPr>
        <p:spPr/>
        <p:txBody>
          <a:bodyPr vert="horz" lIns="0" tIns="0" rIns="0" bIns="0" rtlCol="0" anchor="t">
            <a:noAutofit/>
          </a:bodyPr>
          <a:lstStyle/>
          <a:p>
            <a:r>
              <a:rPr lang="en-US">
                <a:latin typeface="Helvetica"/>
                <a:cs typeface="Helvetica"/>
              </a:rPr>
              <a:t>Plenty of natural light in to the spaces</a:t>
            </a:r>
            <a:endParaRPr lang="en-US"/>
          </a:p>
          <a:p>
            <a:r>
              <a:rPr lang="en-US">
                <a:latin typeface="Helvetica"/>
                <a:cs typeface="Helvetica"/>
              </a:rPr>
              <a:t>Silent study areas should be defined by their aesthetic similar to how on entering Founder’s reading room you understand it is silent study</a:t>
            </a:r>
            <a:endParaRPr lang="en-US">
              <a:latin typeface="corbel"/>
              <a:cs typeface="Helvetica"/>
            </a:endParaRPr>
          </a:p>
          <a:p>
            <a:r>
              <a:rPr lang="en-US">
                <a:latin typeface="Helvetica"/>
                <a:cs typeface="Helvetica"/>
              </a:rPr>
              <a:t>Lockers and charge points.</a:t>
            </a:r>
            <a:endParaRPr lang="en-US"/>
          </a:p>
          <a:p>
            <a:r>
              <a:rPr lang="en-US">
                <a:latin typeface="Helvetica"/>
                <a:cs typeface="Helvetica"/>
              </a:rPr>
              <a:t>Layout and zoning of areas looks sensible.</a:t>
            </a:r>
            <a:endParaRPr lang="en-US"/>
          </a:p>
          <a:p>
            <a:r>
              <a:rPr lang="en-US">
                <a:latin typeface="Helvetica"/>
                <a:cs typeface="Helvetica"/>
              </a:rPr>
              <a:t>Water dispensers to be incorporated on all levels.</a:t>
            </a:r>
            <a:endParaRPr lang="en-US"/>
          </a:p>
          <a:p>
            <a:r>
              <a:rPr lang="en-US">
                <a:latin typeface="Helvetica"/>
                <a:cs typeface="Helvetica"/>
              </a:rPr>
              <a:t>Glass bubble pod meeting spaces.</a:t>
            </a:r>
            <a:endParaRPr lang="en-US"/>
          </a:p>
          <a:p>
            <a:r>
              <a:rPr lang="en-US">
                <a:latin typeface="Helvetica"/>
                <a:cs typeface="Helvetica"/>
              </a:rPr>
              <a:t>Plenty of natural light in to the spaces</a:t>
            </a:r>
            <a:endParaRPr lang="en-US"/>
          </a:p>
          <a:p>
            <a:endParaRPr lang="en-US">
              <a:latin typeface="Helvetica"/>
              <a:cs typeface="Helvetica"/>
            </a:endParaRPr>
          </a:p>
          <a:p>
            <a:endParaRPr lang="en-US"/>
          </a:p>
        </p:txBody>
      </p:sp>
      <p:sp>
        <p:nvSpPr>
          <p:cNvPr id="3" name="Slide Number Placeholder 2">
            <a:extLst>
              <a:ext uri="{FF2B5EF4-FFF2-40B4-BE49-F238E27FC236}">
                <a16:creationId xmlns:a16="http://schemas.microsoft.com/office/drawing/2014/main" id="{7E0906FA-0055-4FC0-88DC-E63C66ACD574}"/>
              </a:ext>
            </a:extLst>
          </p:cNvPr>
          <p:cNvSpPr>
            <a:spLocks noGrp="1"/>
          </p:cNvSpPr>
          <p:nvPr>
            <p:ph type="sldNum" sz="quarter" idx="12"/>
          </p:nvPr>
        </p:nvSpPr>
        <p:spPr/>
        <p:txBody>
          <a:bodyPr/>
          <a:lstStyle/>
          <a:p>
            <a:fld id="{6B49BB3D-90E4-C946-BCF9-8FBC622A1A06}" type="slidenum">
              <a:rPr lang="en-GB" smtClean="0"/>
              <a:pPr/>
              <a:t>13</a:t>
            </a:fld>
            <a:endParaRPr lang="en-GB"/>
          </a:p>
        </p:txBody>
      </p:sp>
      <p:sp>
        <p:nvSpPr>
          <p:cNvPr id="4" name="Content Placeholder 3">
            <a:extLst>
              <a:ext uri="{FF2B5EF4-FFF2-40B4-BE49-F238E27FC236}">
                <a16:creationId xmlns:a16="http://schemas.microsoft.com/office/drawing/2014/main" id="{6B88CC83-5155-4479-A9D1-8E30EA135220}"/>
              </a:ext>
            </a:extLst>
          </p:cNvPr>
          <p:cNvSpPr>
            <a:spLocks noGrp="1"/>
          </p:cNvSpPr>
          <p:nvPr>
            <p:ph sz="quarter" idx="13"/>
          </p:nvPr>
        </p:nvSpPr>
        <p:spPr/>
        <p:txBody>
          <a:bodyPr vert="horz" lIns="0" tIns="0" rIns="0" bIns="0" rtlCol="0" anchor="t">
            <a:noAutofit/>
          </a:bodyPr>
          <a:lstStyle/>
          <a:p>
            <a:pPr marL="0" indent="0">
              <a:buNone/>
            </a:pPr>
            <a:r>
              <a:rPr lang="en-US" dirty="0">
                <a:latin typeface="Helvetica"/>
                <a:cs typeface="Helvetica"/>
              </a:rPr>
              <a:t>Student life about mixing of levels and peer to peer learning so total segregation of PGR/UGR students not a good idea. (UG feedback)</a:t>
            </a:r>
            <a:endParaRPr lang="en-US" dirty="0"/>
          </a:p>
          <a:p>
            <a:pPr>
              <a:buNone/>
            </a:pPr>
            <a:r>
              <a:rPr lang="en-US" dirty="0">
                <a:latin typeface="Helvetica"/>
                <a:cs typeface="Helvetica"/>
              </a:rPr>
              <a:t>Important to offer a degree of separation between post-graduate students and undergraduate (PGR feedback)</a:t>
            </a:r>
            <a:endParaRPr lang="en-US" dirty="0"/>
          </a:p>
          <a:p>
            <a:pPr>
              <a:buNone/>
            </a:pPr>
            <a:r>
              <a:rPr lang="en-US" dirty="0">
                <a:latin typeface="Helvetica"/>
                <a:cs typeface="Helvetica"/>
              </a:rPr>
              <a:t>Would be better to have own library hub (printers </a:t>
            </a:r>
            <a:r>
              <a:rPr lang="en-US" dirty="0" err="1">
                <a:latin typeface="Helvetica"/>
                <a:cs typeface="Helvetica"/>
              </a:rPr>
              <a:t>etc</a:t>
            </a:r>
            <a:r>
              <a:rPr lang="en-US" dirty="0">
                <a:latin typeface="Helvetica"/>
                <a:cs typeface="Helvetica"/>
              </a:rPr>
              <a:t>) rather than share a series of resource points. (PGR feedback)</a:t>
            </a:r>
            <a:endParaRPr lang="en-US" dirty="0"/>
          </a:p>
          <a:p>
            <a:pPr>
              <a:buNone/>
            </a:pPr>
            <a:endParaRPr lang="en-US">
              <a:latin typeface="Helvetica"/>
              <a:cs typeface="Helvetica"/>
            </a:endParaRPr>
          </a:p>
          <a:p>
            <a:pPr marL="0" indent="0">
              <a:buNone/>
            </a:pPr>
            <a:endParaRPr lang="en-US">
              <a:latin typeface="Helvetica"/>
              <a:cs typeface="Helvetica"/>
            </a:endParaRPr>
          </a:p>
          <a:p>
            <a:endParaRPr lang="en-US"/>
          </a:p>
        </p:txBody>
      </p:sp>
      <p:sp>
        <p:nvSpPr>
          <p:cNvPr id="5" name="Title 4">
            <a:extLst>
              <a:ext uri="{FF2B5EF4-FFF2-40B4-BE49-F238E27FC236}">
                <a16:creationId xmlns:a16="http://schemas.microsoft.com/office/drawing/2014/main" id="{96F53C42-3F63-41E3-A0C5-6672A31DB5AC}"/>
              </a:ext>
            </a:extLst>
          </p:cNvPr>
          <p:cNvSpPr>
            <a:spLocks noGrp="1"/>
          </p:cNvSpPr>
          <p:nvPr>
            <p:ph type="title"/>
          </p:nvPr>
        </p:nvSpPr>
        <p:spPr/>
        <p:txBody>
          <a:bodyPr/>
          <a:lstStyle/>
          <a:p>
            <a:r>
              <a:rPr lang="en-US" dirty="0"/>
              <a:t>Student feedback 2013</a:t>
            </a:r>
          </a:p>
        </p:txBody>
      </p:sp>
    </p:spTree>
    <p:extLst>
      <p:ext uri="{BB962C8B-B14F-4D97-AF65-F5344CB8AC3E}">
        <p14:creationId xmlns:p14="http://schemas.microsoft.com/office/powerpoint/2010/main" val="216834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2B2A3C-98BC-4B95-AEEA-224D01DD0C05}"/>
              </a:ext>
            </a:extLst>
          </p:cNvPr>
          <p:cNvSpPr>
            <a:spLocks noGrp="1"/>
          </p:cNvSpPr>
          <p:nvPr>
            <p:ph idx="1"/>
          </p:nvPr>
        </p:nvSpPr>
        <p:spPr>
          <a:xfrm>
            <a:off x="670112" y="1771375"/>
            <a:ext cx="3904974" cy="4363278"/>
          </a:xfrm>
        </p:spPr>
        <p:txBody>
          <a:bodyPr vert="horz" lIns="0" tIns="0" rIns="0" bIns="0" rtlCol="0" anchor="t">
            <a:noAutofit/>
          </a:bodyPr>
          <a:lstStyle/>
          <a:p>
            <a:pPr marL="285750" indent="-285750">
              <a:buFont typeface="Wingdings"/>
              <a:buChar char="§"/>
            </a:pPr>
            <a:r>
              <a:rPr lang="en-US"/>
              <a:t>BCU Curzon Library</a:t>
            </a:r>
          </a:p>
          <a:p>
            <a:pPr marL="285750" indent="-285750">
              <a:buFont typeface="Wingdings"/>
              <a:buChar char="§"/>
            </a:pPr>
            <a:r>
              <a:rPr lang="en-US"/>
              <a:t>Birmingham Public Library</a:t>
            </a:r>
          </a:p>
          <a:p>
            <a:pPr marL="285750" indent="-285750">
              <a:buFont typeface="Wingdings"/>
              <a:buChar char="§"/>
            </a:pPr>
            <a:r>
              <a:rPr lang="en-US"/>
              <a:t>Cambridge</a:t>
            </a:r>
          </a:p>
          <a:p>
            <a:pPr marL="285750" indent="-285750">
              <a:buFont typeface="Wingdings"/>
              <a:buChar char="§"/>
            </a:pPr>
            <a:r>
              <a:rPr lang="en-US"/>
              <a:t>Freiburg</a:t>
            </a:r>
          </a:p>
          <a:p>
            <a:pPr marL="285750" indent="-285750">
              <a:buFont typeface="Wingdings"/>
              <a:buChar char="§"/>
            </a:pPr>
            <a:r>
              <a:rPr lang="en-US"/>
              <a:t>Exeter Forum</a:t>
            </a:r>
          </a:p>
          <a:p>
            <a:pPr marL="285750" indent="-285750">
              <a:buFont typeface="Wingdings"/>
              <a:buChar char="§"/>
            </a:pPr>
            <a:r>
              <a:rPr lang="en-US"/>
              <a:t>Greenwich University Library</a:t>
            </a:r>
          </a:p>
          <a:p>
            <a:pPr marL="285750" indent="-285750">
              <a:buFont typeface="Wingdings"/>
              <a:buChar char="§"/>
            </a:pPr>
            <a:r>
              <a:rPr lang="en-US"/>
              <a:t>Kings College London</a:t>
            </a:r>
          </a:p>
          <a:p>
            <a:pPr marL="285750" indent="-285750">
              <a:buFont typeface="Wingdings"/>
              <a:buChar char="§"/>
            </a:pPr>
            <a:r>
              <a:rPr lang="en-US"/>
              <a:t>LSE</a:t>
            </a:r>
          </a:p>
          <a:p>
            <a:pPr marL="285750" indent="-285750">
              <a:buFont typeface="Wingdings"/>
              <a:buChar char="§"/>
            </a:pPr>
            <a:r>
              <a:rPr lang="en-US"/>
              <a:t>Manchester Learning Commons</a:t>
            </a:r>
          </a:p>
          <a:p>
            <a:pPr marL="285750" indent="-285750">
              <a:buFont typeface="Wingdings"/>
              <a:buChar char="§"/>
            </a:pPr>
            <a:r>
              <a:rPr lang="en-US"/>
              <a:t>Senate House</a:t>
            </a:r>
          </a:p>
          <a:p>
            <a:pPr marL="285750" indent="-285750">
              <a:buFont typeface="Wingdings"/>
              <a:buChar char="§"/>
            </a:pPr>
            <a:endParaRPr lang="en-US"/>
          </a:p>
          <a:p>
            <a:endParaRPr lang="en-US"/>
          </a:p>
          <a:p>
            <a:endParaRPr lang="en-US"/>
          </a:p>
          <a:p>
            <a:endParaRPr lang="en-US"/>
          </a:p>
        </p:txBody>
      </p:sp>
      <p:sp>
        <p:nvSpPr>
          <p:cNvPr id="3" name="Slide Number Placeholder 2">
            <a:extLst>
              <a:ext uri="{FF2B5EF4-FFF2-40B4-BE49-F238E27FC236}">
                <a16:creationId xmlns:a16="http://schemas.microsoft.com/office/drawing/2014/main" id="{104B4000-7D15-4FAA-B686-5760E7183566}"/>
              </a:ext>
            </a:extLst>
          </p:cNvPr>
          <p:cNvSpPr>
            <a:spLocks noGrp="1"/>
          </p:cNvSpPr>
          <p:nvPr>
            <p:ph type="sldNum" sz="quarter" idx="12"/>
          </p:nvPr>
        </p:nvSpPr>
        <p:spPr/>
        <p:txBody>
          <a:bodyPr/>
          <a:lstStyle/>
          <a:p>
            <a:fld id="{6B49BB3D-90E4-C946-BCF9-8FBC622A1A06}" type="slidenum">
              <a:rPr lang="en-GB" smtClean="0"/>
              <a:pPr/>
              <a:t>14</a:t>
            </a:fld>
            <a:endParaRPr lang="en-GB"/>
          </a:p>
        </p:txBody>
      </p:sp>
      <p:sp>
        <p:nvSpPr>
          <p:cNvPr id="4" name="Content Placeholder 3">
            <a:extLst>
              <a:ext uri="{FF2B5EF4-FFF2-40B4-BE49-F238E27FC236}">
                <a16:creationId xmlns:a16="http://schemas.microsoft.com/office/drawing/2014/main" id="{481B29F0-DE39-45A6-9EF5-80DAB0B91DCD}"/>
              </a:ext>
            </a:extLst>
          </p:cNvPr>
          <p:cNvSpPr>
            <a:spLocks noGrp="1"/>
          </p:cNvSpPr>
          <p:nvPr>
            <p:ph sz="quarter" idx="13"/>
          </p:nvPr>
        </p:nvSpPr>
        <p:spPr/>
        <p:txBody>
          <a:bodyPr vert="horz" lIns="0" tIns="0" rIns="0" bIns="0" rtlCol="0" anchor="t">
            <a:noAutofit/>
          </a:bodyPr>
          <a:lstStyle/>
          <a:p>
            <a:r>
              <a:rPr lang="en-US"/>
              <a:t>Sheffield Diamond Building</a:t>
            </a:r>
          </a:p>
          <a:p>
            <a:r>
              <a:rPr lang="en-US"/>
              <a:t>SOAS</a:t>
            </a:r>
          </a:p>
          <a:p>
            <a:r>
              <a:rPr lang="en-US"/>
              <a:t>St Mary's Naylor Library</a:t>
            </a:r>
          </a:p>
          <a:p>
            <a:r>
              <a:rPr lang="en-US"/>
              <a:t>University of Hull</a:t>
            </a:r>
          </a:p>
          <a:p>
            <a:r>
              <a:rPr lang="en-US"/>
              <a:t>Edward Boyle Library, University of Leeds</a:t>
            </a:r>
          </a:p>
          <a:p>
            <a:r>
              <a:rPr lang="en-US"/>
              <a:t>Laidlaw Library, University of Leeds</a:t>
            </a:r>
          </a:p>
          <a:p>
            <a:r>
              <a:rPr lang="en-US"/>
              <a:t>University of Sussex</a:t>
            </a:r>
          </a:p>
          <a:p>
            <a:r>
              <a:rPr lang="en-US"/>
              <a:t>University of Warwick</a:t>
            </a:r>
          </a:p>
          <a:p>
            <a:r>
              <a:rPr lang="en-US"/>
              <a:t>University of West London</a:t>
            </a:r>
          </a:p>
          <a:p>
            <a:endParaRPr lang="en-US"/>
          </a:p>
          <a:p>
            <a:endParaRPr lang="en-US"/>
          </a:p>
          <a:p>
            <a:endParaRPr lang="en-US"/>
          </a:p>
        </p:txBody>
      </p:sp>
      <p:sp>
        <p:nvSpPr>
          <p:cNvPr id="5" name="Title 4">
            <a:extLst>
              <a:ext uri="{FF2B5EF4-FFF2-40B4-BE49-F238E27FC236}">
                <a16:creationId xmlns:a16="http://schemas.microsoft.com/office/drawing/2014/main" id="{23D0BA96-79E2-4C9E-94D8-320F2A4B8427}"/>
              </a:ext>
            </a:extLst>
          </p:cNvPr>
          <p:cNvSpPr>
            <a:spLocks noGrp="1"/>
          </p:cNvSpPr>
          <p:nvPr>
            <p:ph type="title"/>
          </p:nvPr>
        </p:nvSpPr>
        <p:spPr/>
        <p:txBody>
          <a:bodyPr/>
          <a:lstStyle/>
          <a:p>
            <a:r>
              <a:rPr lang="en-US"/>
              <a:t>Staff visits</a:t>
            </a:r>
          </a:p>
        </p:txBody>
      </p:sp>
    </p:spTree>
    <p:extLst>
      <p:ext uri="{BB962C8B-B14F-4D97-AF65-F5344CB8AC3E}">
        <p14:creationId xmlns:p14="http://schemas.microsoft.com/office/powerpoint/2010/main" val="3356981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Staff visit to </a:t>
            </a:r>
            <a:r>
              <a:rPr lang="en-GB" err="1"/>
              <a:t>Broadstock</a:t>
            </a:r>
            <a:r>
              <a:rPr lang="en-GB"/>
              <a:t> showroom</a:t>
            </a:r>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15</a:t>
            </a:fld>
            <a:endParaRPr lang="en-GB"/>
          </a:p>
        </p:txBody>
      </p:sp>
      <p:pic>
        <p:nvPicPr>
          <p:cNvPr id="5" name="Picture 5" descr="A group of people in a room&#10;&#10;Description generated with very high confidence">
            <a:extLst>
              <a:ext uri="{FF2B5EF4-FFF2-40B4-BE49-F238E27FC236}">
                <a16:creationId xmlns:a16="http://schemas.microsoft.com/office/drawing/2014/main" id="{7DC8100C-5BB2-4A2D-AC9E-DA5EAFC798D6}"/>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878737" y="1360611"/>
            <a:ext cx="6960703" cy="5226130"/>
          </a:xfrm>
          <a:prstGeom prst="rect">
            <a:avLst/>
          </a:prstGeom>
        </p:spPr>
      </p:pic>
    </p:spTree>
    <p:extLst>
      <p:ext uri="{BB962C8B-B14F-4D97-AF65-F5344CB8AC3E}">
        <p14:creationId xmlns:p14="http://schemas.microsoft.com/office/powerpoint/2010/main" val="3510174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Student Furniture Testing</a:t>
            </a:r>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16</a:t>
            </a:fld>
            <a:endParaRPr lang="en-GB"/>
          </a:p>
        </p:txBody>
      </p:sp>
      <p:pic>
        <p:nvPicPr>
          <p:cNvPr id="5" name="Content Placeholder 4" descr="C:\Users\uxyl007\AppData\Local\Microsoft\Windows\Temporary Internet Files\Content.Outlook\QA42FGU8\Sofa Must Be Comfy.jpg"/>
          <p:cNvPicPr>
            <a:picLocks noGrp="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678268" y="1628775"/>
            <a:ext cx="5787464" cy="4364038"/>
          </a:xfrm>
          <a:prstGeom prst="rect">
            <a:avLst/>
          </a:prstGeom>
          <a:noFill/>
          <a:ln>
            <a:noFill/>
          </a:ln>
        </p:spPr>
      </p:pic>
    </p:spTree>
    <p:extLst>
      <p:ext uri="{BB962C8B-B14F-4D97-AF65-F5344CB8AC3E}">
        <p14:creationId xmlns:p14="http://schemas.microsoft.com/office/powerpoint/2010/main" val="3207099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Student furniture testing</a:t>
            </a:r>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17</a:t>
            </a:fld>
            <a:endParaRPr lang="en-GB"/>
          </a:p>
        </p:txBody>
      </p:sp>
      <p:pic>
        <p:nvPicPr>
          <p:cNvPr id="10" name="Picture 9" descr="N:\LibraryServices\General\Marketing and Publicity\Marketing and Communications Group Meetings\Furniture Feedback Feb 2015\Buzzibooth\WP_20150211_003.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7219437" y="3795821"/>
            <a:ext cx="1574632" cy="2317595"/>
          </a:xfrm>
          <a:prstGeom prst="rect">
            <a:avLst/>
          </a:prstGeom>
          <a:noFill/>
          <a:ln>
            <a:noFill/>
          </a:ln>
        </p:spPr>
      </p:pic>
      <p:pic>
        <p:nvPicPr>
          <p:cNvPr id="11" name="Picture 10" descr="N:\LibraryServices\General\Marketing and Publicity\Marketing and Communications Group Meetings\Furniture Feedback Feb 2015\Kims pics of furniture for feedback\IMG_0619.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3785235" y="2839085"/>
            <a:ext cx="1573530" cy="1179830"/>
          </a:xfrm>
          <a:prstGeom prst="rect">
            <a:avLst/>
          </a:prstGeom>
          <a:noFill/>
          <a:ln>
            <a:noFill/>
          </a:ln>
        </p:spPr>
      </p:pic>
      <p:pic>
        <p:nvPicPr>
          <p:cNvPr id="12" name="Content Placeholder 11" descr="N:\LibraryServices\General\Marketing and Publicity\Marketing and Communications Group Meetings\Furniture Feedback Feb 2015\Kims pics of furniture for feedback\IMG_0617.JPG"/>
          <p:cNvPicPr>
            <a:picLocks noGrp="1"/>
          </p:cNvPicPr>
          <p:nvPr>
            <p:ph idx="1"/>
          </p:nvPr>
        </p:nvPicPr>
        <p:blipFill>
          <a:blip r:embed="rId5" cstate="email">
            <a:extLst>
              <a:ext uri="{28A0092B-C50C-407E-A947-70E740481C1C}">
                <a14:useLocalDpi xmlns:a14="http://schemas.microsoft.com/office/drawing/2010/main"/>
              </a:ext>
            </a:extLst>
          </a:blip>
          <a:srcRect/>
          <a:stretch>
            <a:fillRect/>
          </a:stretch>
        </p:blipFill>
        <p:spPr bwMode="auto">
          <a:xfrm>
            <a:off x="616629" y="4483947"/>
            <a:ext cx="1906788" cy="1378975"/>
          </a:xfrm>
          <a:prstGeom prst="rect">
            <a:avLst/>
          </a:prstGeom>
          <a:noFill/>
          <a:ln>
            <a:noFill/>
          </a:ln>
        </p:spPr>
      </p:pic>
      <p:pic>
        <p:nvPicPr>
          <p:cNvPr id="13" name="Picture 12" descr="N:\LibraryServices\General\Marketing and Publicity\Marketing and Communications Group Meetings\Furniture Feedback Feb 2015\Kims pics of furniture for feedback\IMG_0628.JPG"/>
          <p:cNvPicPr/>
          <p:nvPr/>
        </p:nvPicPr>
        <p:blipFill>
          <a:blip r:embed="rId6" cstate="email">
            <a:extLst>
              <a:ext uri="{28A0092B-C50C-407E-A947-70E740481C1C}">
                <a14:useLocalDpi xmlns:a14="http://schemas.microsoft.com/office/drawing/2010/main"/>
              </a:ext>
            </a:extLst>
          </a:blip>
          <a:srcRect/>
          <a:stretch>
            <a:fillRect/>
          </a:stretch>
        </p:blipFill>
        <p:spPr bwMode="auto">
          <a:xfrm>
            <a:off x="3989757" y="4366660"/>
            <a:ext cx="1357498" cy="1628983"/>
          </a:xfrm>
          <a:prstGeom prst="rect">
            <a:avLst/>
          </a:prstGeom>
          <a:noFill/>
          <a:ln>
            <a:noFill/>
          </a:ln>
        </p:spPr>
      </p:pic>
      <p:pic>
        <p:nvPicPr>
          <p:cNvPr id="14" name="Picture 13" descr="N:\LibraryServices\General\Marketing and Publicity\Marketing and Communications Group Meetings\Furniture Feedback Feb 2015\Kims pics of furniture for feedback\IMG_0625.JPG"/>
          <p:cNvPicPr/>
          <p:nvPr/>
        </p:nvPicPr>
        <p:blipFill>
          <a:blip r:embed="rId7" cstate="email">
            <a:extLst>
              <a:ext uri="{28A0092B-C50C-407E-A947-70E740481C1C}">
                <a14:useLocalDpi xmlns:a14="http://schemas.microsoft.com/office/drawing/2010/main"/>
              </a:ext>
            </a:extLst>
          </a:blip>
          <a:srcRect/>
          <a:stretch>
            <a:fillRect/>
          </a:stretch>
        </p:blipFill>
        <p:spPr bwMode="auto">
          <a:xfrm>
            <a:off x="1531552" y="1966342"/>
            <a:ext cx="1381760" cy="1842770"/>
          </a:xfrm>
          <a:prstGeom prst="rect">
            <a:avLst/>
          </a:prstGeom>
          <a:noFill/>
          <a:ln>
            <a:noFill/>
          </a:ln>
        </p:spPr>
      </p:pic>
      <p:pic>
        <p:nvPicPr>
          <p:cNvPr id="15" name="Picture 14" descr="N:\LibraryServices\General\Marketing and Publicity\Marketing and Communications Group Meetings\Furniture Feedback Feb 2015\Kims pics of furniture for feedback\IMG_0626.JPG"/>
          <p:cNvPicPr/>
          <p:nvPr/>
        </p:nvPicPr>
        <p:blipFill>
          <a:blip r:embed="rId8" cstate="email">
            <a:extLst>
              <a:ext uri="{28A0092B-C50C-407E-A947-70E740481C1C}">
                <a14:useLocalDpi xmlns:a14="http://schemas.microsoft.com/office/drawing/2010/main"/>
              </a:ext>
            </a:extLst>
          </a:blip>
          <a:srcRect/>
          <a:stretch>
            <a:fillRect/>
          </a:stretch>
        </p:blipFill>
        <p:spPr bwMode="auto">
          <a:xfrm>
            <a:off x="6029325" y="2006855"/>
            <a:ext cx="1541145" cy="2055495"/>
          </a:xfrm>
          <a:prstGeom prst="rect">
            <a:avLst/>
          </a:prstGeom>
          <a:noFill/>
          <a:ln>
            <a:noFill/>
          </a:ln>
        </p:spPr>
      </p:pic>
      <p:pic>
        <p:nvPicPr>
          <p:cNvPr id="16" name="Picture 15" descr="N:\LibraryServices\General\Marketing and Publicity\Marketing and Communications Group Meetings\Furniture Feedback Feb 2015\Kims pics of furniture for feedback\IMG_0616.JPG"/>
          <p:cNvPicPr/>
          <p:nvPr/>
        </p:nvPicPr>
        <p:blipFill>
          <a:blip r:embed="rId9" cstate="email">
            <a:extLst>
              <a:ext uri="{28A0092B-C50C-407E-A947-70E740481C1C}">
                <a14:useLocalDpi xmlns:a14="http://schemas.microsoft.com/office/drawing/2010/main"/>
              </a:ext>
            </a:extLst>
          </a:blip>
          <a:srcRect/>
          <a:stretch>
            <a:fillRect/>
          </a:stretch>
        </p:blipFill>
        <p:spPr bwMode="auto">
          <a:xfrm>
            <a:off x="5431201" y="3916472"/>
            <a:ext cx="1727245" cy="2196944"/>
          </a:xfrm>
          <a:prstGeom prst="rect">
            <a:avLst/>
          </a:prstGeom>
          <a:noFill/>
          <a:ln>
            <a:noFill/>
          </a:ln>
        </p:spPr>
      </p:pic>
      <p:pic>
        <p:nvPicPr>
          <p:cNvPr id="17" name="Picture 16" descr="N:\LibraryServices\General\Marketing and Publicity\Marketing and Communications Group Meetings\Furniture Feedback Feb 2015\Kims pics of furniture for feedback\IMG_0618.JPG"/>
          <p:cNvPicPr/>
          <p:nvPr/>
        </p:nvPicPr>
        <p:blipFill>
          <a:blip r:embed="rId10" cstate="email">
            <a:extLst>
              <a:ext uri="{28A0092B-C50C-407E-A947-70E740481C1C}">
                <a14:useLocalDpi xmlns:a14="http://schemas.microsoft.com/office/drawing/2010/main"/>
              </a:ext>
            </a:extLst>
          </a:blip>
          <a:srcRect/>
          <a:stretch>
            <a:fillRect/>
          </a:stretch>
        </p:blipFill>
        <p:spPr bwMode="auto">
          <a:xfrm>
            <a:off x="7381829" y="1533988"/>
            <a:ext cx="1573530" cy="1179830"/>
          </a:xfrm>
          <a:prstGeom prst="rect">
            <a:avLst/>
          </a:prstGeom>
          <a:noFill/>
          <a:ln>
            <a:noFill/>
          </a:ln>
        </p:spPr>
      </p:pic>
      <p:pic>
        <p:nvPicPr>
          <p:cNvPr id="18" name="Picture 17"/>
          <p:cNvPicPr/>
          <p:nvPr/>
        </p:nvPicPr>
        <p:blipFill>
          <a:blip r:embed="rId11" cstate="email">
            <a:extLst>
              <a:ext uri="{28A0092B-C50C-407E-A947-70E740481C1C}">
                <a14:useLocalDpi xmlns:a14="http://schemas.microsoft.com/office/drawing/2010/main"/>
              </a:ext>
            </a:extLst>
          </a:blip>
          <a:srcRect/>
          <a:stretch>
            <a:fillRect/>
          </a:stretch>
        </p:blipFill>
        <p:spPr bwMode="auto">
          <a:xfrm>
            <a:off x="217835" y="1408793"/>
            <a:ext cx="1275715" cy="1830705"/>
          </a:xfrm>
          <a:prstGeom prst="rect">
            <a:avLst/>
          </a:prstGeom>
          <a:noFill/>
          <a:ln>
            <a:noFill/>
          </a:ln>
        </p:spPr>
      </p:pic>
      <p:pic>
        <p:nvPicPr>
          <p:cNvPr id="19" name="Picture 18" descr="N:\LibraryServices\General\Marketing and Publicity\Marketing and Communications Group Meetings\Furniture Feedback Feb 2015\Kims pics of furniture for feedback\IMG_0620.JPG"/>
          <p:cNvPicPr/>
          <p:nvPr/>
        </p:nvPicPr>
        <p:blipFill>
          <a:blip r:embed="rId12" cstate="email">
            <a:extLst>
              <a:ext uri="{28A0092B-C50C-407E-A947-70E740481C1C}">
                <a14:useLocalDpi xmlns:a14="http://schemas.microsoft.com/office/drawing/2010/main"/>
              </a:ext>
            </a:extLst>
          </a:blip>
          <a:srcRect/>
          <a:stretch>
            <a:fillRect/>
          </a:stretch>
        </p:blipFill>
        <p:spPr bwMode="auto">
          <a:xfrm>
            <a:off x="3371933" y="1189102"/>
            <a:ext cx="2073275" cy="1554480"/>
          </a:xfrm>
          <a:prstGeom prst="rect">
            <a:avLst/>
          </a:prstGeom>
          <a:noFill/>
          <a:ln>
            <a:noFill/>
          </a:ln>
        </p:spPr>
      </p:pic>
      <p:pic>
        <p:nvPicPr>
          <p:cNvPr id="21" name="Picture 20" descr="C:\Users\uxyl007\AppData\Local\Microsoft\Windows\Temporary Internet Files\Content.Outlook\QA42FGU8\WP_20150306_002.jpg"/>
          <p:cNvPicPr/>
          <p:nvPr/>
        </p:nvPicPr>
        <p:blipFill>
          <a:blip r:embed="rId13" cstate="email">
            <a:extLst>
              <a:ext uri="{28A0092B-C50C-407E-A947-70E740481C1C}">
                <a14:useLocalDpi xmlns:a14="http://schemas.microsoft.com/office/drawing/2010/main"/>
              </a:ext>
            </a:extLst>
          </a:blip>
          <a:srcRect/>
          <a:stretch>
            <a:fillRect/>
          </a:stretch>
        </p:blipFill>
        <p:spPr bwMode="auto">
          <a:xfrm>
            <a:off x="2812436" y="5050520"/>
            <a:ext cx="1116330" cy="1318260"/>
          </a:xfrm>
          <a:prstGeom prst="rect">
            <a:avLst/>
          </a:prstGeom>
          <a:noFill/>
          <a:ln>
            <a:noFill/>
          </a:ln>
        </p:spPr>
      </p:pic>
      <p:pic>
        <p:nvPicPr>
          <p:cNvPr id="22" name="Picture 21" descr="N:\LibraryServices\General\Marketing and Publicity\Marketing and Communications Group Meetings\Furniture Feedback Feb 2015\Chairs Stools &amp; Sofas\Green Sofa\WP_20150220_005.jpg"/>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43751" y="3688818"/>
            <a:ext cx="1626235" cy="913765"/>
          </a:xfrm>
          <a:prstGeom prst="rect">
            <a:avLst/>
          </a:prstGeom>
          <a:noFill/>
          <a:ln>
            <a:noFill/>
          </a:ln>
        </p:spPr>
      </p:pic>
    </p:spTree>
    <p:extLst>
      <p:ext uri="{BB962C8B-B14F-4D97-AF65-F5344CB8AC3E}">
        <p14:creationId xmlns:p14="http://schemas.microsoft.com/office/powerpoint/2010/main" val="3655740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A4E5B4-E5B0-419B-AFDC-B5E63F2B87DF}"/>
              </a:ext>
            </a:extLst>
          </p:cNvPr>
          <p:cNvSpPr>
            <a:spLocks noGrp="1"/>
          </p:cNvSpPr>
          <p:nvPr>
            <p:ph idx="1"/>
          </p:nvPr>
        </p:nvSpPr>
        <p:spPr>
          <a:xfrm>
            <a:off x="457200" y="1771375"/>
            <a:ext cx="4853879" cy="4363278"/>
          </a:xfrm>
        </p:spPr>
        <p:txBody>
          <a:bodyPr vert="horz" lIns="0" tIns="0" rIns="0" bIns="0" rtlCol="0" anchor="t">
            <a:noAutofit/>
          </a:bodyPr>
          <a:lstStyle/>
          <a:p>
            <a:pPr marL="285750" indent="-285750">
              <a:buChar char="•"/>
            </a:pPr>
            <a:r>
              <a:rPr lang="en-US"/>
              <a:t>I WANT YOU!!!</a:t>
            </a:r>
          </a:p>
          <a:p>
            <a:pPr marL="285750" indent="-285750">
              <a:buChar char="•"/>
            </a:pPr>
            <a:r>
              <a:rPr lang="en-US"/>
              <a:t>Yes! This is crazy! Would make a lot of sense in this </a:t>
            </a:r>
            <a:r>
              <a:rPr lang="en-US" err="1"/>
              <a:t>uni</a:t>
            </a:r>
            <a:r>
              <a:rPr lang="en-US"/>
              <a:t>! </a:t>
            </a:r>
          </a:p>
          <a:p>
            <a:pPr marL="285750" indent="-285750">
              <a:buChar char="•"/>
            </a:pPr>
            <a:r>
              <a:rPr lang="en-US"/>
              <a:t>When I feel crazy thoughts a </a:t>
            </a:r>
            <a:r>
              <a:rPr lang="en-US" err="1"/>
              <a:t>comin</a:t>
            </a:r>
            <a:r>
              <a:rPr lang="en-US"/>
              <a:t>’, now I have a space to calm down</a:t>
            </a:r>
          </a:p>
          <a:p>
            <a:pPr marL="285750" indent="-285750">
              <a:buChar char="•"/>
            </a:pPr>
            <a:r>
              <a:rPr lang="en-US"/>
              <a:t>It looks silly and reminds me of a toilet cubicle</a:t>
            </a:r>
          </a:p>
          <a:p>
            <a:pPr marL="285750" indent="-285750">
              <a:buChar char="•"/>
            </a:pPr>
            <a:r>
              <a:rPr lang="en-US"/>
              <a:t>I like it. It means I don’t have to look at people and can indulge my misanthropy</a:t>
            </a:r>
          </a:p>
          <a:p>
            <a:pPr marL="285750" indent="-285750">
              <a:buChar char="•"/>
            </a:pPr>
            <a:r>
              <a:rPr lang="en-US"/>
              <a:t>It looks like the solitary confinement cells of an 1880 </a:t>
            </a:r>
            <a:r>
              <a:rPr lang="en-US" err="1"/>
              <a:t>pentonville</a:t>
            </a:r>
            <a:r>
              <a:rPr lang="en-US"/>
              <a:t> prison, but in Green</a:t>
            </a:r>
          </a:p>
          <a:p>
            <a:pPr marL="285750" indent="-285750">
              <a:buChar char="•"/>
            </a:pPr>
            <a:r>
              <a:rPr lang="en-US"/>
              <a:t>Love it! Especially the silent space (green thing) as I am such a </a:t>
            </a:r>
            <a:r>
              <a:rPr lang="en-US" err="1"/>
              <a:t>fidgeter</a:t>
            </a:r>
            <a:r>
              <a:rPr lang="en-US"/>
              <a:t>, it would mean I don’t distract others.</a:t>
            </a:r>
          </a:p>
        </p:txBody>
      </p:sp>
      <p:sp>
        <p:nvSpPr>
          <p:cNvPr id="3" name="Slide Number Placeholder 2">
            <a:extLst>
              <a:ext uri="{FF2B5EF4-FFF2-40B4-BE49-F238E27FC236}">
                <a16:creationId xmlns:a16="http://schemas.microsoft.com/office/drawing/2014/main" id="{4F59FD05-AA29-4475-B752-765A617C734E}"/>
              </a:ext>
            </a:extLst>
          </p:cNvPr>
          <p:cNvSpPr>
            <a:spLocks noGrp="1"/>
          </p:cNvSpPr>
          <p:nvPr>
            <p:ph type="sldNum" sz="quarter" idx="12"/>
          </p:nvPr>
        </p:nvSpPr>
        <p:spPr/>
        <p:txBody>
          <a:bodyPr/>
          <a:lstStyle/>
          <a:p>
            <a:fld id="{6B49BB3D-90E4-C946-BCF9-8FBC622A1A06}" type="slidenum">
              <a:rPr lang="en-GB" smtClean="0"/>
              <a:pPr/>
              <a:t>18</a:t>
            </a:fld>
            <a:endParaRPr lang="en-GB"/>
          </a:p>
        </p:txBody>
      </p:sp>
      <p:sp>
        <p:nvSpPr>
          <p:cNvPr id="8" name="Content Placeholder 7">
            <a:extLst>
              <a:ext uri="{FF2B5EF4-FFF2-40B4-BE49-F238E27FC236}">
                <a16:creationId xmlns:a16="http://schemas.microsoft.com/office/drawing/2014/main" id="{FC78E9BB-DF6C-43FE-90B3-1A7345AAA8AB}"/>
              </a:ext>
            </a:extLst>
          </p:cNvPr>
          <p:cNvSpPr>
            <a:spLocks noGrp="1"/>
          </p:cNvSpPr>
          <p:nvPr>
            <p:ph sz="quarter" idx="13"/>
          </p:nvPr>
        </p:nvSpPr>
        <p:spPr>
          <a:xfrm>
            <a:off x="5480409" y="1771375"/>
            <a:ext cx="3206391" cy="4363950"/>
          </a:xfrm>
        </p:spPr>
        <p:txBody>
          <a:bodyPr/>
          <a:lstStyle/>
          <a:p>
            <a:endParaRPr lang="en-US"/>
          </a:p>
        </p:txBody>
      </p:sp>
      <p:sp>
        <p:nvSpPr>
          <p:cNvPr id="2" name="Title 1">
            <a:extLst>
              <a:ext uri="{FF2B5EF4-FFF2-40B4-BE49-F238E27FC236}">
                <a16:creationId xmlns:a16="http://schemas.microsoft.com/office/drawing/2014/main" id="{171F4299-A8A0-4FC7-BBC4-337D45D87E39}"/>
              </a:ext>
            </a:extLst>
          </p:cNvPr>
          <p:cNvSpPr>
            <a:spLocks noGrp="1"/>
          </p:cNvSpPr>
          <p:nvPr>
            <p:ph type="title"/>
          </p:nvPr>
        </p:nvSpPr>
        <p:spPr/>
        <p:txBody>
          <a:bodyPr/>
          <a:lstStyle/>
          <a:p>
            <a:r>
              <a:rPr lang="en-US" err="1"/>
              <a:t>BuzziBooth</a:t>
            </a:r>
            <a:endParaRPr lang="en-US" err="1">
              <a:solidFill>
                <a:schemeClr val="tx1"/>
              </a:solidFill>
            </a:endParaRPr>
          </a:p>
        </p:txBody>
      </p:sp>
      <p:pic>
        <p:nvPicPr>
          <p:cNvPr id="6" name="Picture 5" descr="N:\LibraryServices\General\Marketing and Publicity\Marketing and Communications Group Meetings\Furniture Feedback Feb 2015\Buzzibooth\WP_20150211_003.jpg">
            <a:extLst>
              <a:ext uri="{FF2B5EF4-FFF2-40B4-BE49-F238E27FC236}">
                <a16:creationId xmlns:a16="http://schemas.microsoft.com/office/drawing/2014/main" id="{877389D5-A8DD-41D7-9CB3-B41C6ED6DE74}"/>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5896715" y="1955517"/>
            <a:ext cx="2365386" cy="3755330"/>
          </a:xfrm>
          <a:prstGeom prst="rect">
            <a:avLst/>
          </a:prstGeom>
          <a:noFill/>
          <a:ln>
            <a:noFill/>
          </a:ln>
        </p:spPr>
      </p:pic>
    </p:spTree>
    <p:extLst>
      <p:ext uri="{BB962C8B-B14F-4D97-AF65-F5344CB8AC3E}">
        <p14:creationId xmlns:p14="http://schemas.microsoft.com/office/powerpoint/2010/main" val="964899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9D17BC-E96F-4802-BF11-F4AF9FCF74CC}"/>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843CBAEA-3219-4B20-9D58-26A98F294B5C}"/>
              </a:ext>
            </a:extLst>
          </p:cNvPr>
          <p:cNvSpPr>
            <a:spLocks noGrp="1"/>
          </p:cNvSpPr>
          <p:nvPr>
            <p:ph type="sldNum" sz="quarter" idx="12"/>
          </p:nvPr>
        </p:nvSpPr>
        <p:spPr/>
        <p:txBody>
          <a:bodyPr/>
          <a:lstStyle/>
          <a:p>
            <a:fld id="{6B49BB3D-90E4-C946-BCF9-8FBC622A1A06}" type="slidenum">
              <a:rPr lang="en-GB" smtClean="0"/>
              <a:pPr/>
              <a:t>19</a:t>
            </a:fld>
            <a:endParaRPr lang="en-GB"/>
          </a:p>
        </p:txBody>
      </p:sp>
      <p:sp>
        <p:nvSpPr>
          <p:cNvPr id="4" name="Content Placeholder 3">
            <a:extLst>
              <a:ext uri="{FF2B5EF4-FFF2-40B4-BE49-F238E27FC236}">
                <a16:creationId xmlns:a16="http://schemas.microsoft.com/office/drawing/2014/main" id="{BF8C87F1-6E75-4AA5-AE0E-30EC141ED397}"/>
              </a:ext>
            </a:extLst>
          </p:cNvPr>
          <p:cNvSpPr>
            <a:spLocks noGrp="1"/>
          </p:cNvSpPr>
          <p:nvPr>
            <p:ph sz="quarter" idx="13"/>
          </p:nvPr>
        </p:nvSpPr>
        <p:spPr/>
        <p:txBody>
          <a:bodyPr vert="horz" lIns="0" tIns="0" rIns="0" bIns="0" rtlCol="0" anchor="t">
            <a:noAutofit/>
          </a:bodyPr>
          <a:lstStyle/>
          <a:p>
            <a:r>
              <a:rPr lang="en-US"/>
              <a:t>I like them. They are </a:t>
            </a:r>
            <a:r>
              <a:rPr lang="en-US" err="1"/>
              <a:t>cosy</a:t>
            </a:r>
            <a:r>
              <a:rPr lang="en-US"/>
              <a:t>. But hammocks would be better. Love hammocks.</a:t>
            </a:r>
          </a:p>
          <a:p>
            <a:r>
              <a:rPr lang="en-US"/>
              <a:t>Had ergonomic orgasm; is it meant to be permanent pleasure?</a:t>
            </a:r>
          </a:p>
          <a:p>
            <a:endParaRPr lang="en-US"/>
          </a:p>
        </p:txBody>
      </p:sp>
      <p:sp>
        <p:nvSpPr>
          <p:cNvPr id="5" name="Title 4">
            <a:extLst>
              <a:ext uri="{FF2B5EF4-FFF2-40B4-BE49-F238E27FC236}">
                <a16:creationId xmlns:a16="http://schemas.microsoft.com/office/drawing/2014/main" id="{F03A95F9-28AB-4215-8FE8-93D1B4D94E40}"/>
              </a:ext>
            </a:extLst>
          </p:cNvPr>
          <p:cNvSpPr>
            <a:spLocks noGrp="1"/>
          </p:cNvSpPr>
          <p:nvPr>
            <p:ph type="title"/>
          </p:nvPr>
        </p:nvSpPr>
        <p:spPr/>
        <p:txBody>
          <a:bodyPr/>
          <a:lstStyle/>
          <a:p>
            <a:r>
              <a:rPr lang="en-US"/>
              <a:t>Dark Grey Chair</a:t>
            </a:r>
            <a:endParaRPr lang="en-US">
              <a:solidFill>
                <a:schemeClr val="tx1"/>
              </a:solidFill>
            </a:endParaRPr>
          </a:p>
        </p:txBody>
      </p:sp>
      <p:pic>
        <p:nvPicPr>
          <p:cNvPr id="7" name="Picture 6" descr="N:\LibraryServices\General\Marketing and Publicity\Marketing and Communications Group Meetings\Furniture Feedback Feb 2015\Kims pics of furniture for feedback\IMG_0626.JPG">
            <a:extLst>
              <a:ext uri="{FF2B5EF4-FFF2-40B4-BE49-F238E27FC236}">
                <a16:creationId xmlns:a16="http://schemas.microsoft.com/office/drawing/2014/main" id="{11AF1D4C-C1FC-4FDA-A372-DFD070524292}"/>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1169778" y="2165006"/>
            <a:ext cx="2461295" cy="3105042"/>
          </a:xfrm>
          <a:prstGeom prst="rect">
            <a:avLst/>
          </a:prstGeom>
          <a:noFill/>
          <a:ln>
            <a:noFill/>
          </a:ln>
        </p:spPr>
      </p:pic>
    </p:spTree>
    <p:extLst>
      <p:ext uri="{BB962C8B-B14F-4D97-AF65-F5344CB8AC3E}">
        <p14:creationId xmlns:p14="http://schemas.microsoft.com/office/powerpoint/2010/main" val="1940899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Background</a:t>
            </a:r>
            <a:endParaRPr lang="en-US" dirty="0"/>
          </a:p>
        </p:txBody>
      </p:sp>
      <p:sp>
        <p:nvSpPr>
          <p:cNvPr id="3" name="Slide Number Placeholder 2"/>
          <p:cNvSpPr>
            <a:spLocks noGrp="1"/>
          </p:cNvSpPr>
          <p:nvPr>
            <p:ph type="sldNum" sz="quarter" idx="10"/>
          </p:nvPr>
        </p:nvSpPr>
        <p:spPr/>
        <p:txBody>
          <a:bodyPr/>
          <a:lstStyle/>
          <a:p>
            <a:fld id="{6B49BB3D-90E4-C946-BCF9-8FBC622A1A06}" type="slidenum">
              <a:rPr lang="en-GB" smtClean="0"/>
              <a:pPr/>
              <a:t>2</a:t>
            </a:fld>
            <a:endParaRPr lang="en-GB"/>
          </a:p>
        </p:txBody>
      </p:sp>
      <p:sp>
        <p:nvSpPr>
          <p:cNvPr id="4" name="Content Placeholder 3"/>
          <p:cNvSpPr>
            <a:spLocks noGrp="1"/>
          </p:cNvSpPr>
          <p:nvPr>
            <p:ph idx="1"/>
          </p:nvPr>
        </p:nvSpPr>
        <p:spPr/>
        <p:txBody>
          <a:bodyPr vert="horz" lIns="0" tIns="0" rIns="0" bIns="0" rtlCol="0" anchor="t">
            <a:noAutofit/>
          </a:bodyPr>
          <a:lstStyle/>
          <a:p>
            <a:pPr marL="285750" indent="-285750">
              <a:buChar char="•"/>
            </a:pPr>
            <a:r>
              <a:rPr lang="en-US"/>
              <a:t>Royal Holloway College and Bedford College merged in 1985</a:t>
            </a:r>
          </a:p>
          <a:p>
            <a:pPr marL="285750" indent="-285750">
              <a:buChar char="•"/>
            </a:pPr>
            <a:r>
              <a:rPr lang="en-US"/>
              <a:t>Bedford Library opened in 1993 – phase 1 of a two phase building. Designed to serve a student population of 2,700</a:t>
            </a:r>
          </a:p>
          <a:p>
            <a:pPr marL="285750" indent="-285750">
              <a:buChar char="•"/>
            </a:pPr>
            <a:r>
              <a:rPr lang="en-US"/>
              <a:t>Plans for an extension rose and fell 2002-2005</a:t>
            </a:r>
          </a:p>
          <a:p>
            <a:pPr marL="285750" indent="-285750">
              <a:buChar char="•"/>
            </a:pPr>
            <a:r>
              <a:rPr lang="en-US"/>
              <a:t>New Principal appointed 2010</a:t>
            </a:r>
          </a:p>
          <a:p>
            <a:pPr marL="285750" indent="-285750">
              <a:buChar char="•"/>
            </a:pPr>
            <a:r>
              <a:rPr lang="en-US"/>
              <a:t>Project resumed in 2011</a:t>
            </a:r>
          </a:p>
          <a:p>
            <a:pPr marL="285750" indent="-285750">
              <a:buChar char="•"/>
            </a:pPr>
            <a:r>
              <a:rPr lang="en-US"/>
              <a:t>Feasibility study 2012</a:t>
            </a:r>
          </a:p>
          <a:p>
            <a:pPr marL="285750" indent="-285750">
              <a:buChar char="•"/>
            </a:pPr>
            <a:r>
              <a:rPr lang="en-US"/>
              <a:t>Council approval to proceed given March 2013. Student population now 8,703. New building intended to be open for the 2015/16 academic year.</a:t>
            </a:r>
          </a:p>
          <a:p>
            <a:pPr marL="285750" indent="-285750">
              <a:buChar char="•"/>
            </a:pPr>
            <a:r>
              <a:rPr lang="en-US"/>
              <a:t>September 16th 2017: Emily Wilding Davison Building opens! (Student population 9,256...)</a:t>
            </a:r>
          </a:p>
          <a:p>
            <a:pPr marL="285750" indent="-285750">
              <a:buChar char="•"/>
            </a:pPr>
            <a:endParaRPr lang="en-US"/>
          </a:p>
        </p:txBody>
      </p:sp>
    </p:spTree>
    <p:extLst>
      <p:ext uri="{BB962C8B-B14F-4D97-AF65-F5344CB8AC3E}">
        <p14:creationId xmlns:p14="http://schemas.microsoft.com/office/powerpoint/2010/main" val="2509383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F8D2C6-5AFA-4F17-B723-34585AC9EE66}"/>
              </a:ext>
            </a:extLst>
          </p:cNvPr>
          <p:cNvSpPr>
            <a:spLocks noGrp="1"/>
          </p:cNvSpPr>
          <p:nvPr>
            <p:ph idx="1"/>
          </p:nvPr>
        </p:nvSpPr>
        <p:spPr/>
        <p:txBody>
          <a:bodyPr vert="horz" lIns="0" tIns="0" rIns="0" bIns="0" rtlCol="0" anchor="t">
            <a:noAutofit/>
          </a:bodyPr>
          <a:lstStyle/>
          <a:p>
            <a:r>
              <a:rPr lang="en-US"/>
              <a:t>Big comfy chair that also has a winning desk! Great for filling out furniture survey form!</a:t>
            </a:r>
          </a:p>
          <a:p>
            <a:r>
              <a:rPr lang="en-US"/>
              <a:t>I have a been expecting you Mr. Bond *strokes cat*</a:t>
            </a:r>
          </a:p>
        </p:txBody>
      </p:sp>
      <p:sp>
        <p:nvSpPr>
          <p:cNvPr id="3" name="Slide Number Placeholder 2">
            <a:extLst>
              <a:ext uri="{FF2B5EF4-FFF2-40B4-BE49-F238E27FC236}">
                <a16:creationId xmlns:a16="http://schemas.microsoft.com/office/drawing/2014/main" id="{A4D652D2-003D-4559-84E6-C7698E60473E}"/>
              </a:ext>
            </a:extLst>
          </p:cNvPr>
          <p:cNvSpPr>
            <a:spLocks noGrp="1"/>
          </p:cNvSpPr>
          <p:nvPr>
            <p:ph type="sldNum" sz="quarter" idx="12"/>
          </p:nvPr>
        </p:nvSpPr>
        <p:spPr/>
        <p:txBody>
          <a:bodyPr/>
          <a:lstStyle/>
          <a:p>
            <a:fld id="{6B49BB3D-90E4-C946-BCF9-8FBC622A1A06}" type="slidenum">
              <a:rPr lang="en-GB" smtClean="0"/>
              <a:pPr/>
              <a:t>20</a:t>
            </a:fld>
            <a:endParaRPr lang="en-GB"/>
          </a:p>
        </p:txBody>
      </p:sp>
      <p:sp>
        <p:nvSpPr>
          <p:cNvPr id="4" name="Content Placeholder 3">
            <a:extLst>
              <a:ext uri="{FF2B5EF4-FFF2-40B4-BE49-F238E27FC236}">
                <a16:creationId xmlns:a16="http://schemas.microsoft.com/office/drawing/2014/main" id="{824762C4-35E7-436D-8D67-9BA694D6F00C}"/>
              </a:ext>
            </a:extLst>
          </p:cNvPr>
          <p:cNvSpPr>
            <a:spLocks noGrp="1"/>
          </p:cNvSpPr>
          <p:nvPr>
            <p:ph sz="quarter" idx="13"/>
          </p:nvPr>
        </p:nvSpPr>
        <p:spPr/>
        <p:txBody>
          <a:bodyPr/>
          <a:lstStyle/>
          <a:p>
            <a:endParaRPr lang="en-US"/>
          </a:p>
        </p:txBody>
      </p:sp>
      <p:sp>
        <p:nvSpPr>
          <p:cNvPr id="5" name="Title 4">
            <a:extLst>
              <a:ext uri="{FF2B5EF4-FFF2-40B4-BE49-F238E27FC236}">
                <a16:creationId xmlns:a16="http://schemas.microsoft.com/office/drawing/2014/main" id="{49B9C9DE-ACFB-4A14-A43C-0F0FB39A5192}"/>
              </a:ext>
            </a:extLst>
          </p:cNvPr>
          <p:cNvSpPr>
            <a:spLocks noGrp="1"/>
          </p:cNvSpPr>
          <p:nvPr>
            <p:ph type="title"/>
          </p:nvPr>
        </p:nvSpPr>
        <p:spPr/>
        <p:txBody>
          <a:bodyPr/>
          <a:lstStyle/>
          <a:p>
            <a:endParaRPr lang="en-US"/>
          </a:p>
        </p:txBody>
      </p:sp>
      <p:pic>
        <p:nvPicPr>
          <p:cNvPr id="7" name="Picture 6" descr="N:\LibraryServices\General\Marketing and Publicity\Marketing and Communications Group Meetings\Furniture Feedback Feb 2015\Kims pics of furniture for feedback\IMG_0616.JPG">
            <a:extLst>
              <a:ext uri="{FF2B5EF4-FFF2-40B4-BE49-F238E27FC236}">
                <a16:creationId xmlns:a16="http://schemas.microsoft.com/office/drawing/2014/main" id="{FA49C4A9-4012-4DA9-81D4-C7FF069FADD0}"/>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5215542" y="2248698"/>
            <a:ext cx="2805546" cy="3634679"/>
          </a:xfrm>
          <a:prstGeom prst="rect">
            <a:avLst/>
          </a:prstGeom>
          <a:noFill/>
          <a:ln>
            <a:noFill/>
          </a:ln>
        </p:spPr>
      </p:pic>
    </p:spTree>
    <p:extLst>
      <p:ext uri="{BB962C8B-B14F-4D97-AF65-F5344CB8AC3E}">
        <p14:creationId xmlns:p14="http://schemas.microsoft.com/office/powerpoint/2010/main" val="3416758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2DE35-47C3-43C8-BC3A-8F026ADD272A}"/>
              </a:ext>
            </a:extLst>
          </p:cNvPr>
          <p:cNvSpPr>
            <a:spLocks noGrp="1"/>
          </p:cNvSpPr>
          <p:nvPr>
            <p:ph type="title"/>
          </p:nvPr>
        </p:nvSpPr>
        <p:spPr/>
        <p:txBody>
          <a:bodyPr/>
          <a:lstStyle/>
          <a:p>
            <a:r>
              <a:rPr lang="en-US"/>
              <a:t>General feedback</a:t>
            </a:r>
          </a:p>
        </p:txBody>
      </p:sp>
      <p:sp>
        <p:nvSpPr>
          <p:cNvPr id="3" name="Slide Number Placeholder 2">
            <a:extLst>
              <a:ext uri="{FF2B5EF4-FFF2-40B4-BE49-F238E27FC236}">
                <a16:creationId xmlns:a16="http://schemas.microsoft.com/office/drawing/2014/main" id="{8FB52C35-82D6-445A-A07E-8AEEAEAF2D6D}"/>
              </a:ext>
            </a:extLst>
          </p:cNvPr>
          <p:cNvSpPr>
            <a:spLocks noGrp="1"/>
          </p:cNvSpPr>
          <p:nvPr>
            <p:ph type="sldNum" sz="quarter" idx="10"/>
          </p:nvPr>
        </p:nvSpPr>
        <p:spPr/>
        <p:txBody>
          <a:bodyPr/>
          <a:lstStyle/>
          <a:p>
            <a:fld id="{6B49BB3D-90E4-C946-BCF9-8FBC622A1A06}" type="slidenum">
              <a:rPr lang="en-GB" smtClean="0"/>
              <a:pPr/>
              <a:t>21</a:t>
            </a:fld>
            <a:endParaRPr lang="en-GB"/>
          </a:p>
        </p:txBody>
      </p:sp>
      <p:sp>
        <p:nvSpPr>
          <p:cNvPr id="4" name="Content Placeholder 3">
            <a:extLst>
              <a:ext uri="{FF2B5EF4-FFF2-40B4-BE49-F238E27FC236}">
                <a16:creationId xmlns:a16="http://schemas.microsoft.com/office/drawing/2014/main" id="{051D3287-F934-4C91-9E56-47F8F6413CB3}"/>
              </a:ext>
            </a:extLst>
          </p:cNvPr>
          <p:cNvSpPr>
            <a:spLocks noGrp="1"/>
          </p:cNvSpPr>
          <p:nvPr>
            <p:ph idx="1"/>
          </p:nvPr>
        </p:nvSpPr>
        <p:spPr>
          <a:xfrm>
            <a:off x="457200" y="1629552"/>
            <a:ext cx="8229600" cy="4363278"/>
          </a:xfrm>
        </p:spPr>
        <p:txBody>
          <a:bodyPr vert="horz" lIns="0" tIns="0" rIns="0" bIns="0" rtlCol="0" anchor="t">
            <a:noAutofit/>
          </a:bodyPr>
          <a:lstStyle/>
          <a:p>
            <a:pPr marL="285750" indent="-285750">
              <a:buChar char="•"/>
            </a:pPr>
            <a:r>
              <a:rPr lang="en-US"/>
              <a:t>I want hammocks! For all </a:t>
            </a:r>
            <a:r>
              <a:rPr lang="en-US" err="1"/>
              <a:t>nighters</a:t>
            </a:r>
            <a:endParaRPr lang="en-US"/>
          </a:p>
          <a:p>
            <a:pPr marL="285750" indent="-285750">
              <a:buChar char="•"/>
            </a:pPr>
            <a:r>
              <a:rPr lang="en-US"/>
              <a:t>Hammocks are so necessary</a:t>
            </a:r>
          </a:p>
          <a:p>
            <a:pPr marL="285750" indent="-285750">
              <a:buChar char="•"/>
            </a:pPr>
            <a:r>
              <a:rPr lang="en-US"/>
              <a:t>Microwaves won’t hurt anyone</a:t>
            </a:r>
          </a:p>
          <a:p>
            <a:pPr marL="285750" indent="-285750">
              <a:buChar char="•"/>
            </a:pPr>
            <a:r>
              <a:rPr lang="en-US"/>
              <a:t>Instead of buying expensive chairs, university should invest in our core Textbooks!!</a:t>
            </a:r>
          </a:p>
          <a:p>
            <a:pPr marL="285750" indent="-285750">
              <a:buChar char="•"/>
            </a:pPr>
            <a:r>
              <a:rPr lang="en-US"/>
              <a:t>I LIKE the leg rests! Definitely needed!! </a:t>
            </a:r>
            <a:r>
              <a:rPr lang="en-US" i="1"/>
              <a:t>(These “leg rests” are our current mini stools from the Tea House on Level 2, Bedford Library!)</a:t>
            </a:r>
          </a:p>
          <a:p>
            <a:pPr marL="285750" indent="-285750">
              <a:buChar char="•"/>
            </a:pPr>
            <a:r>
              <a:rPr lang="en-US"/>
              <a:t>I want a bouncy castle!</a:t>
            </a:r>
          </a:p>
          <a:p>
            <a:pPr marL="285750" indent="-285750">
              <a:buChar char="•"/>
            </a:pPr>
            <a:r>
              <a:rPr lang="en-US"/>
              <a:t>Every time I visit Bedford Library to study, all the desks are taken and</a:t>
            </a:r>
          </a:p>
          <a:p>
            <a:pPr marL="285750" indent="-285750">
              <a:buChar char="•"/>
            </a:pPr>
            <a:r>
              <a:rPr lang="en-US"/>
              <a:t>computers! There needs to be more furniture and space to study and for group work.</a:t>
            </a:r>
          </a:p>
          <a:p>
            <a:pPr marL="285750" indent="-285750">
              <a:buChar char="•"/>
            </a:pPr>
            <a:r>
              <a:rPr lang="en-US"/>
              <a:t>STRIP(P)ERS is the only thing this library lacks.</a:t>
            </a:r>
          </a:p>
        </p:txBody>
      </p:sp>
    </p:spTree>
    <p:extLst>
      <p:ext uri="{BB962C8B-B14F-4D97-AF65-F5344CB8AC3E}">
        <p14:creationId xmlns:p14="http://schemas.microsoft.com/office/powerpoint/2010/main" val="2625521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Atrium Furniture</a:t>
            </a:r>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22</a:t>
            </a:fld>
            <a:endParaRPr lang="en-GB"/>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63"/>
          <a:stretch/>
        </p:blipFill>
        <p:spPr>
          <a:xfrm>
            <a:off x="132989" y="1602377"/>
            <a:ext cx="8877319" cy="4302033"/>
          </a:xfrm>
          <a:prstGeom prst="rect">
            <a:avLst/>
          </a:prstGeom>
        </p:spPr>
      </p:pic>
    </p:spTree>
    <p:extLst>
      <p:ext uri="{BB962C8B-B14F-4D97-AF65-F5344CB8AC3E}">
        <p14:creationId xmlns:p14="http://schemas.microsoft.com/office/powerpoint/2010/main" val="2743310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Colours</a:t>
            </a:r>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23</a:t>
            </a:fld>
            <a:endParaRPr lang="en-GB"/>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759131" y="1402196"/>
            <a:ext cx="5361129" cy="4590617"/>
          </a:xfrm>
          <a:prstGeom prst="rect">
            <a:avLst/>
          </a:prstGeom>
        </p:spPr>
      </p:pic>
    </p:spTree>
    <p:extLst>
      <p:ext uri="{BB962C8B-B14F-4D97-AF65-F5344CB8AC3E}">
        <p14:creationId xmlns:p14="http://schemas.microsoft.com/office/powerpoint/2010/main" val="990027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people on a sidewalk near a building&#10;&#10;Description generated with very high confidence">
            <a:extLst>
              <a:ext uri="{FF2B5EF4-FFF2-40B4-BE49-F238E27FC236}">
                <a16:creationId xmlns:a16="http://schemas.microsoft.com/office/drawing/2014/main" id="{EBB7C947-6ED2-47A8-B812-225E69C36D8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062B6CE0-FA66-4996-8BC3-61AD1C9472C1}"/>
              </a:ext>
            </a:extLst>
          </p:cNvPr>
          <p:cNvSpPr>
            <a:spLocks noGrp="1"/>
          </p:cNvSpPr>
          <p:nvPr>
            <p:ph type="sldNum" sz="quarter" idx="12"/>
          </p:nvPr>
        </p:nvSpPr>
        <p:spPr/>
        <p:txBody>
          <a:bodyPr/>
          <a:lstStyle/>
          <a:p>
            <a:fld id="{6B49BB3D-90E4-C946-BCF9-8FBC622A1A06}" type="slidenum">
              <a:rPr lang="en-GB" smtClean="0"/>
              <a:pPr/>
              <a:t>24</a:t>
            </a:fld>
            <a:endParaRPr lang="en-GB"/>
          </a:p>
        </p:txBody>
      </p:sp>
    </p:spTree>
    <p:extLst>
      <p:ext uri="{BB962C8B-B14F-4D97-AF65-F5344CB8AC3E}">
        <p14:creationId xmlns:p14="http://schemas.microsoft.com/office/powerpoint/2010/main" val="4248201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table topped with lots of furniture and a window&#10;&#10;Description generated with very high confidence">
            <a:extLst>
              <a:ext uri="{FF2B5EF4-FFF2-40B4-BE49-F238E27FC236}">
                <a16:creationId xmlns:a16="http://schemas.microsoft.com/office/drawing/2014/main" id="{2AB2EBC7-1F33-46D6-A2EA-51BC5F24723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5D2F3E6E-8024-45F5-A13F-5829C9B54932}"/>
              </a:ext>
            </a:extLst>
          </p:cNvPr>
          <p:cNvSpPr>
            <a:spLocks noGrp="1"/>
          </p:cNvSpPr>
          <p:nvPr>
            <p:ph type="sldNum" sz="quarter" idx="12"/>
          </p:nvPr>
        </p:nvSpPr>
        <p:spPr/>
        <p:txBody>
          <a:bodyPr/>
          <a:lstStyle/>
          <a:p>
            <a:fld id="{6B49BB3D-90E4-C946-BCF9-8FBC622A1A06}" type="slidenum">
              <a:rPr lang="en-GB" smtClean="0"/>
              <a:pPr/>
              <a:t>25</a:t>
            </a:fld>
            <a:endParaRPr lang="en-GB"/>
          </a:p>
        </p:txBody>
      </p:sp>
    </p:spTree>
    <p:extLst>
      <p:ext uri="{BB962C8B-B14F-4D97-AF65-F5344CB8AC3E}">
        <p14:creationId xmlns:p14="http://schemas.microsoft.com/office/powerpoint/2010/main" val="861120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people sitting at a table in a restaurant&#10;&#10;Description generated with very high confidence">
            <a:extLst>
              <a:ext uri="{FF2B5EF4-FFF2-40B4-BE49-F238E27FC236}">
                <a16:creationId xmlns:a16="http://schemas.microsoft.com/office/drawing/2014/main" id="{4C69BB45-90FB-49A9-B95A-016EF61532B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7689CE2A-AA41-4FA0-9A08-1FF742CCED3A}"/>
              </a:ext>
            </a:extLst>
          </p:cNvPr>
          <p:cNvSpPr>
            <a:spLocks noGrp="1"/>
          </p:cNvSpPr>
          <p:nvPr>
            <p:ph type="sldNum" sz="quarter" idx="12"/>
          </p:nvPr>
        </p:nvSpPr>
        <p:spPr/>
        <p:txBody>
          <a:bodyPr/>
          <a:lstStyle/>
          <a:p>
            <a:fld id="{6B49BB3D-90E4-C946-BCF9-8FBC622A1A06}" type="slidenum">
              <a:rPr lang="en-GB" smtClean="0"/>
              <a:pPr/>
              <a:t>26</a:t>
            </a:fld>
            <a:endParaRPr lang="en-GB"/>
          </a:p>
        </p:txBody>
      </p:sp>
    </p:spTree>
    <p:extLst>
      <p:ext uri="{BB962C8B-B14F-4D97-AF65-F5344CB8AC3E}">
        <p14:creationId xmlns:p14="http://schemas.microsoft.com/office/powerpoint/2010/main" val="1566582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people in a library&#10;&#10;Description generated with very high confidence">
            <a:extLst>
              <a:ext uri="{FF2B5EF4-FFF2-40B4-BE49-F238E27FC236}">
                <a16:creationId xmlns:a16="http://schemas.microsoft.com/office/drawing/2014/main" id="{70714F70-B3D7-4659-8EC7-9401ED6239E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35CAA041-2ECC-4D64-95E2-7C33E6C851C1}"/>
              </a:ext>
            </a:extLst>
          </p:cNvPr>
          <p:cNvSpPr>
            <a:spLocks noGrp="1"/>
          </p:cNvSpPr>
          <p:nvPr>
            <p:ph type="sldNum" sz="quarter" idx="12"/>
          </p:nvPr>
        </p:nvSpPr>
        <p:spPr/>
        <p:txBody>
          <a:bodyPr/>
          <a:lstStyle/>
          <a:p>
            <a:fld id="{6B49BB3D-90E4-C946-BCF9-8FBC622A1A06}" type="slidenum">
              <a:rPr lang="en-GB" smtClean="0"/>
              <a:pPr/>
              <a:t>27</a:t>
            </a:fld>
            <a:endParaRPr lang="en-GB"/>
          </a:p>
        </p:txBody>
      </p:sp>
    </p:spTree>
    <p:extLst>
      <p:ext uri="{BB962C8B-B14F-4D97-AF65-F5344CB8AC3E}">
        <p14:creationId xmlns:p14="http://schemas.microsoft.com/office/powerpoint/2010/main" val="4123208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large white building&#10;&#10;Description generated with very high confidence">
            <a:extLst>
              <a:ext uri="{FF2B5EF4-FFF2-40B4-BE49-F238E27FC236}">
                <a16:creationId xmlns:a16="http://schemas.microsoft.com/office/drawing/2014/main" id="{6FC59E6F-2932-4806-A46F-DDB19A29A68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AAE30B56-7486-4AE5-9689-849573BC77B1}"/>
              </a:ext>
            </a:extLst>
          </p:cNvPr>
          <p:cNvSpPr>
            <a:spLocks noGrp="1"/>
          </p:cNvSpPr>
          <p:nvPr>
            <p:ph type="sldNum" sz="quarter" idx="12"/>
          </p:nvPr>
        </p:nvSpPr>
        <p:spPr/>
        <p:txBody>
          <a:bodyPr/>
          <a:lstStyle/>
          <a:p>
            <a:fld id="{6B49BB3D-90E4-C946-BCF9-8FBC622A1A06}" type="slidenum">
              <a:rPr lang="en-GB" smtClean="0"/>
              <a:pPr/>
              <a:t>28</a:t>
            </a:fld>
            <a:endParaRPr lang="en-GB"/>
          </a:p>
        </p:txBody>
      </p:sp>
    </p:spTree>
    <p:extLst>
      <p:ext uri="{BB962C8B-B14F-4D97-AF65-F5344CB8AC3E}">
        <p14:creationId xmlns:p14="http://schemas.microsoft.com/office/powerpoint/2010/main" val="3229312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large red chair in a room&#10;&#10;Description generated with very high confidence">
            <a:extLst>
              <a:ext uri="{FF2B5EF4-FFF2-40B4-BE49-F238E27FC236}">
                <a16:creationId xmlns:a16="http://schemas.microsoft.com/office/drawing/2014/main" id="{E6201F90-D17F-483A-90D0-A51B120A6BD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8B0D5D26-B35B-4E40-878C-A63E4D2E916A}"/>
              </a:ext>
            </a:extLst>
          </p:cNvPr>
          <p:cNvSpPr>
            <a:spLocks noGrp="1"/>
          </p:cNvSpPr>
          <p:nvPr>
            <p:ph type="sldNum" sz="quarter" idx="12"/>
          </p:nvPr>
        </p:nvSpPr>
        <p:spPr/>
        <p:txBody>
          <a:bodyPr/>
          <a:lstStyle/>
          <a:p>
            <a:fld id="{6B49BB3D-90E4-C946-BCF9-8FBC622A1A06}" type="slidenum">
              <a:rPr lang="en-GB" smtClean="0"/>
              <a:pPr/>
              <a:t>29</a:t>
            </a:fld>
            <a:endParaRPr lang="en-GB"/>
          </a:p>
        </p:txBody>
      </p:sp>
    </p:spTree>
    <p:extLst>
      <p:ext uri="{BB962C8B-B14F-4D97-AF65-F5344CB8AC3E}">
        <p14:creationId xmlns:p14="http://schemas.microsoft.com/office/powerpoint/2010/main" val="424414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house with bushes in front of a building&#10;&#10;Description generated with very high confidence">
            <a:extLst>
              <a:ext uri="{FF2B5EF4-FFF2-40B4-BE49-F238E27FC236}">
                <a16:creationId xmlns:a16="http://schemas.microsoft.com/office/drawing/2014/main" id="{82D15B06-8C31-45A2-A2CC-22C6131D44E4}"/>
              </a:ext>
            </a:extLst>
          </p:cNvPr>
          <p:cNvPicPr>
            <a:picLocks noChangeAspect="1"/>
          </p:cNvPicPr>
          <p:nvPr/>
        </p:nvPicPr>
        <p:blipFill>
          <a:blip r:embed="rId3"/>
          <a:stretch>
            <a:fillRect/>
          </a:stretch>
        </p:blipFill>
        <p:spPr>
          <a:xfrm>
            <a:off x="-28168" y="5959"/>
            <a:ext cx="9200336" cy="6856916"/>
          </a:xfrm>
          <a:prstGeom prst="rect">
            <a:avLst/>
          </a:prstGeom>
        </p:spPr>
      </p:pic>
      <p:sp>
        <p:nvSpPr>
          <p:cNvPr id="3" name="Slide Number Placeholder 2"/>
          <p:cNvSpPr>
            <a:spLocks noGrp="1"/>
          </p:cNvSpPr>
          <p:nvPr>
            <p:ph type="sldNum" sz="quarter" idx="10"/>
          </p:nvPr>
        </p:nvSpPr>
        <p:spPr/>
        <p:txBody>
          <a:bodyPr/>
          <a:lstStyle/>
          <a:p>
            <a:fld id="{6B49BB3D-90E4-C946-BCF9-8FBC622A1A06}" type="slidenum">
              <a:rPr lang="en-GB" smtClean="0"/>
              <a:pPr/>
              <a:t>3</a:t>
            </a:fld>
            <a:endParaRPr lang="en-GB"/>
          </a:p>
        </p:txBody>
      </p:sp>
      <p:sp>
        <p:nvSpPr>
          <p:cNvPr id="4" name="Content Placeholder 3"/>
          <p:cNvSpPr>
            <a:spLocks noGrp="1"/>
          </p:cNvSpPr>
          <p:nvPr>
            <p:ph idx="1"/>
          </p:nvPr>
        </p:nvSpPr>
        <p:spPr/>
        <p:txBody>
          <a:bodyPr vert="horz" lIns="0" tIns="0" rIns="0" bIns="0" rtlCol="0" anchor="t">
            <a:noAutofit/>
          </a:bodyPr>
          <a:lstStyle/>
          <a:p>
            <a:pPr marL="285750" indent="-285750">
              <a:buChar char="•"/>
            </a:pPr>
            <a:endParaRPr lang="en-US"/>
          </a:p>
          <a:p>
            <a:pPr marL="285750" indent="-285750"/>
            <a:endParaRPr lang="en-US"/>
          </a:p>
        </p:txBody>
      </p:sp>
      <p:sp>
        <p:nvSpPr>
          <p:cNvPr id="8" name="Title 7">
            <a:extLst>
              <a:ext uri="{FF2B5EF4-FFF2-40B4-BE49-F238E27FC236}">
                <a16:creationId xmlns:a16="http://schemas.microsoft.com/office/drawing/2014/main" id="{AB9EF00A-A839-4155-BB0B-E7A9690659E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75666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sky, outdoor, building, ground&#10;&#10;Description generated with very high confidence">
            <a:extLst>
              <a:ext uri="{FF2B5EF4-FFF2-40B4-BE49-F238E27FC236}">
                <a16:creationId xmlns:a16="http://schemas.microsoft.com/office/drawing/2014/main" id="{DC2A7ECE-8E45-4105-BDBC-608A5AD90E6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3DC15E99-9254-4765-8FD7-5D1FB998D00B}"/>
              </a:ext>
            </a:extLst>
          </p:cNvPr>
          <p:cNvSpPr>
            <a:spLocks noGrp="1"/>
          </p:cNvSpPr>
          <p:nvPr>
            <p:ph type="sldNum" sz="quarter" idx="12"/>
          </p:nvPr>
        </p:nvSpPr>
        <p:spPr/>
        <p:txBody>
          <a:bodyPr/>
          <a:lstStyle/>
          <a:p>
            <a:fld id="{6B49BB3D-90E4-C946-BCF9-8FBC622A1A06}" type="slidenum">
              <a:rPr lang="en-GB" smtClean="0"/>
              <a:pPr/>
              <a:t>30</a:t>
            </a:fld>
            <a:endParaRPr lang="en-GB"/>
          </a:p>
        </p:txBody>
      </p:sp>
    </p:spTree>
    <p:extLst>
      <p:ext uri="{BB962C8B-B14F-4D97-AF65-F5344CB8AC3E}">
        <p14:creationId xmlns:p14="http://schemas.microsoft.com/office/powerpoint/2010/main" val="1389194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building, outdoor, sky, track&#10;&#10;Description generated with very high confidence">
            <a:extLst>
              <a:ext uri="{FF2B5EF4-FFF2-40B4-BE49-F238E27FC236}">
                <a16:creationId xmlns:a16="http://schemas.microsoft.com/office/drawing/2014/main" id="{1BB092F8-7784-4E36-886E-291B0FDDDC8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DBD0F90F-ED1B-4341-B8D5-0CB88ACDEC28}"/>
              </a:ext>
            </a:extLst>
          </p:cNvPr>
          <p:cNvSpPr>
            <a:spLocks noGrp="1"/>
          </p:cNvSpPr>
          <p:nvPr>
            <p:ph type="sldNum" sz="quarter" idx="12"/>
          </p:nvPr>
        </p:nvSpPr>
        <p:spPr/>
        <p:txBody>
          <a:bodyPr/>
          <a:lstStyle/>
          <a:p>
            <a:fld id="{6B49BB3D-90E4-C946-BCF9-8FBC622A1A06}" type="slidenum">
              <a:rPr lang="en-GB" smtClean="0"/>
              <a:pPr/>
              <a:t>31</a:t>
            </a:fld>
            <a:endParaRPr lang="en-GB"/>
          </a:p>
        </p:txBody>
      </p:sp>
    </p:spTree>
    <p:extLst>
      <p:ext uri="{BB962C8B-B14F-4D97-AF65-F5344CB8AC3E}">
        <p14:creationId xmlns:p14="http://schemas.microsoft.com/office/powerpoint/2010/main" val="361452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view of a pier&#10;&#10;Description generated with high confidence">
            <a:extLst>
              <a:ext uri="{FF2B5EF4-FFF2-40B4-BE49-F238E27FC236}">
                <a16:creationId xmlns:a16="http://schemas.microsoft.com/office/drawing/2014/main" id="{D4C6C17B-0A9E-49B6-A889-9CC170B2157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3" name="Slide Number Placeholder 2">
            <a:extLst>
              <a:ext uri="{FF2B5EF4-FFF2-40B4-BE49-F238E27FC236}">
                <a16:creationId xmlns:a16="http://schemas.microsoft.com/office/drawing/2014/main" id="{194ED04B-8870-4777-AC2B-727E857FACBF}"/>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6B49BB3D-90E4-C946-BCF9-8FBC622A1A06}" type="slidenum">
              <a:rPr lang="en-US" sz="1200">
                <a:solidFill>
                  <a:srgbClr val="FFFFFF"/>
                </a:solidFill>
              </a:rPr>
              <a:pPr algn="r" defTabSz="914400">
                <a:spcAft>
                  <a:spcPts val="600"/>
                </a:spcAft>
              </a:pPr>
              <a:t>32</a:t>
            </a:fld>
            <a:endParaRPr lang="en-US" sz="1200">
              <a:solidFill>
                <a:srgbClr val="FFFFFF"/>
              </a:solidFill>
            </a:endParaRPr>
          </a:p>
        </p:txBody>
      </p:sp>
    </p:spTree>
    <p:extLst>
      <p:ext uri="{BB962C8B-B14F-4D97-AF65-F5344CB8AC3E}">
        <p14:creationId xmlns:p14="http://schemas.microsoft.com/office/powerpoint/2010/main" val="2654067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people standing in a room&#10;&#10;Description generated with very high confidence">
            <a:extLst>
              <a:ext uri="{FF2B5EF4-FFF2-40B4-BE49-F238E27FC236}">
                <a16:creationId xmlns:a16="http://schemas.microsoft.com/office/drawing/2014/main" id="{48F588C5-C509-4FFA-BD3F-A018463DE42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5B915AF5-CA68-4124-8965-F3E2FA428433}"/>
              </a:ext>
            </a:extLst>
          </p:cNvPr>
          <p:cNvSpPr>
            <a:spLocks noGrp="1"/>
          </p:cNvSpPr>
          <p:nvPr>
            <p:ph type="sldNum" sz="quarter" idx="12"/>
          </p:nvPr>
        </p:nvSpPr>
        <p:spPr/>
        <p:txBody>
          <a:bodyPr/>
          <a:lstStyle/>
          <a:p>
            <a:fld id="{6B49BB3D-90E4-C946-BCF9-8FBC622A1A06}" type="slidenum">
              <a:rPr lang="en-GB" smtClean="0"/>
              <a:pPr/>
              <a:t>33</a:t>
            </a:fld>
            <a:endParaRPr lang="en-GB"/>
          </a:p>
        </p:txBody>
      </p:sp>
    </p:spTree>
    <p:extLst>
      <p:ext uri="{BB962C8B-B14F-4D97-AF65-F5344CB8AC3E}">
        <p14:creationId xmlns:p14="http://schemas.microsoft.com/office/powerpoint/2010/main" val="3031567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people in a room&#10;&#10;Description generated with very high confidence">
            <a:extLst>
              <a:ext uri="{FF2B5EF4-FFF2-40B4-BE49-F238E27FC236}">
                <a16:creationId xmlns:a16="http://schemas.microsoft.com/office/drawing/2014/main" id="{E9CC0538-D75E-4AF2-9CF1-AE9EC0B746FD}"/>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562778E7-7879-421A-BE99-C270C4A6BF20}"/>
              </a:ext>
            </a:extLst>
          </p:cNvPr>
          <p:cNvSpPr>
            <a:spLocks noGrp="1"/>
          </p:cNvSpPr>
          <p:nvPr>
            <p:ph type="sldNum" sz="quarter" idx="12"/>
          </p:nvPr>
        </p:nvSpPr>
        <p:spPr/>
        <p:txBody>
          <a:bodyPr/>
          <a:lstStyle/>
          <a:p>
            <a:fld id="{6B49BB3D-90E4-C946-BCF9-8FBC622A1A06}" type="slidenum">
              <a:rPr lang="en-GB" smtClean="0"/>
              <a:pPr/>
              <a:t>34</a:t>
            </a:fld>
            <a:endParaRPr lang="en-GB"/>
          </a:p>
        </p:txBody>
      </p:sp>
    </p:spTree>
    <p:extLst>
      <p:ext uri="{BB962C8B-B14F-4D97-AF65-F5344CB8AC3E}">
        <p14:creationId xmlns:p14="http://schemas.microsoft.com/office/powerpoint/2010/main" val="2796935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people sitting at a table using a computer&#10;&#10;Description generated with very high confidence">
            <a:extLst>
              <a:ext uri="{FF2B5EF4-FFF2-40B4-BE49-F238E27FC236}">
                <a16:creationId xmlns:a16="http://schemas.microsoft.com/office/drawing/2014/main" id="{14843BFB-BED3-43E2-9F50-91C910A86FD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95C6127E-7539-4391-80C9-6D1424475EE0}"/>
              </a:ext>
            </a:extLst>
          </p:cNvPr>
          <p:cNvSpPr>
            <a:spLocks noGrp="1"/>
          </p:cNvSpPr>
          <p:nvPr>
            <p:ph type="sldNum" sz="quarter" idx="12"/>
          </p:nvPr>
        </p:nvSpPr>
        <p:spPr/>
        <p:txBody>
          <a:bodyPr/>
          <a:lstStyle/>
          <a:p>
            <a:fld id="{6B49BB3D-90E4-C946-BCF9-8FBC622A1A06}" type="slidenum">
              <a:rPr lang="en-GB" smtClean="0"/>
              <a:pPr/>
              <a:t>35</a:t>
            </a:fld>
            <a:endParaRPr lang="en-GB"/>
          </a:p>
        </p:txBody>
      </p:sp>
    </p:spTree>
    <p:extLst>
      <p:ext uri="{BB962C8B-B14F-4D97-AF65-F5344CB8AC3E}">
        <p14:creationId xmlns:p14="http://schemas.microsoft.com/office/powerpoint/2010/main" val="634958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people in a room&#10;&#10;Description generated with very high confidence">
            <a:extLst>
              <a:ext uri="{FF2B5EF4-FFF2-40B4-BE49-F238E27FC236}">
                <a16:creationId xmlns:a16="http://schemas.microsoft.com/office/drawing/2014/main" id="{BCFAB2FB-4CC8-4261-AFB4-A82FA5BA40E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3B72A721-3C1F-414A-9E90-518885BDC7DD}"/>
              </a:ext>
            </a:extLst>
          </p:cNvPr>
          <p:cNvSpPr>
            <a:spLocks noGrp="1"/>
          </p:cNvSpPr>
          <p:nvPr>
            <p:ph type="sldNum" sz="quarter" idx="12"/>
          </p:nvPr>
        </p:nvSpPr>
        <p:spPr/>
        <p:txBody>
          <a:bodyPr/>
          <a:lstStyle/>
          <a:p>
            <a:fld id="{6B49BB3D-90E4-C946-BCF9-8FBC622A1A06}" type="slidenum">
              <a:rPr lang="en-GB" smtClean="0"/>
              <a:pPr/>
              <a:t>36</a:t>
            </a:fld>
            <a:endParaRPr lang="en-GB"/>
          </a:p>
        </p:txBody>
      </p:sp>
    </p:spTree>
    <p:extLst>
      <p:ext uri="{BB962C8B-B14F-4D97-AF65-F5344CB8AC3E}">
        <p14:creationId xmlns:p14="http://schemas.microsoft.com/office/powerpoint/2010/main" val="3372032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people in a room&#10;&#10;Description generated with very high confidence">
            <a:extLst>
              <a:ext uri="{FF2B5EF4-FFF2-40B4-BE49-F238E27FC236}">
                <a16:creationId xmlns:a16="http://schemas.microsoft.com/office/drawing/2014/main" id="{F6AFBCB9-2169-44B9-97EB-C44EC648061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28F25594-46E7-4CA9-8F7F-258870B07A0C}"/>
              </a:ext>
            </a:extLst>
          </p:cNvPr>
          <p:cNvSpPr>
            <a:spLocks noGrp="1"/>
          </p:cNvSpPr>
          <p:nvPr>
            <p:ph type="sldNum" sz="quarter" idx="12"/>
          </p:nvPr>
        </p:nvSpPr>
        <p:spPr/>
        <p:txBody>
          <a:bodyPr/>
          <a:lstStyle/>
          <a:p>
            <a:fld id="{6B49BB3D-90E4-C946-BCF9-8FBC622A1A06}" type="slidenum">
              <a:rPr lang="en-GB" smtClean="0"/>
              <a:pPr/>
              <a:t>37</a:t>
            </a:fld>
            <a:endParaRPr lang="en-GB"/>
          </a:p>
        </p:txBody>
      </p:sp>
    </p:spTree>
    <p:extLst>
      <p:ext uri="{BB962C8B-B14F-4D97-AF65-F5344CB8AC3E}">
        <p14:creationId xmlns:p14="http://schemas.microsoft.com/office/powerpoint/2010/main" val="2689821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large red chair in a room&#10;&#10;Description generated with very high confidence">
            <a:extLst>
              <a:ext uri="{FF2B5EF4-FFF2-40B4-BE49-F238E27FC236}">
                <a16:creationId xmlns:a16="http://schemas.microsoft.com/office/drawing/2014/main" id="{570F1825-E24B-4DF1-A377-2DFDFB44722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5618A2C6-405B-42E3-8192-9E252D6471F0}"/>
              </a:ext>
            </a:extLst>
          </p:cNvPr>
          <p:cNvSpPr>
            <a:spLocks noGrp="1"/>
          </p:cNvSpPr>
          <p:nvPr>
            <p:ph type="sldNum" sz="quarter" idx="12"/>
          </p:nvPr>
        </p:nvSpPr>
        <p:spPr/>
        <p:txBody>
          <a:bodyPr/>
          <a:lstStyle/>
          <a:p>
            <a:fld id="{6B49BB3D-90E4-C946-BCF9-8FBC622A1A06}" type="slidenum">
              <a:rPr lang="en-GB" smtClean="0"/>
              <a:pPr/>
              <a:t>38</a:t>
            </a:fld>
            <a:endParaRPr lang="en-GB"/>
          </a:p>
        </p:txBody>
      </p:sp>
    </p:spTree>
    <p:extLst>
      <p:ext uri="{BB962C8B-B14F-4D97-AF65-F5344CB8AC3E}">
        <p14:creationId xmlns:p14="http://schemas.microsoft.com/office/powerpoint/2010/main" val="3815463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erson sitting at a table in a room&#10;&#10;Description generated with very high confidence">
            <a:extLst>
              <a:ext uri="{FF2B5EF4-FFF2-40B4-BE49-F238E27FC236}">
                <a16:creationId xmlns:a16="http://schemas.microsoft.com/office/drawing/2014/main" id="{65291B93-FA2D-451C-9C17-4E6C749CCD8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3" name="Slide Number Placeholder 2">
            <a:extLst>
              <a:ext uri="{FF2B5EF4-FFF2-40B4-BE49-F238E27FC236}">
                <a16:creationId xmlns:a16="http://schemas.microsoft.com/office/drawing/2014/main" id="{1F6946C1-151D-49E8-AD57-0EC9A9958EF3}"/>
              </a:ext>
            </a:extLst>
          </p:cNvPr>
          <p:cNvSpPr>
            <a:spLocks noGrp="1"/>
          </p:cNvSpPr>
          <p:nvPr>
            <p:ph type="sldNum" sz="quarter" idx="12"/>
          </p:nvPr>
        </p:nvSpPr>
        <p:spPr/>
        <p:txBody>
          <a:bodyPr/>
          <a:lstStyle/>
          <a:p>
            <a:fld id="{6B49BB3D-90E4-C946-BCF9-8FBC622A1A06}" type="slidenum">
              <a:rPr lang="en-GB" smtClean="0"/>
              <a:pPr/>
              <a:t>39</a:t>
            </a:fld>
            <a:endParaRPr lang="en-GB"/>
          </a:p>
        </p:txBody>
      </p:sp>
    </p:spTree>
    <p:extLst>
      <p:ext uri="{BB962C8B-B14F-4D97-AF65-F5344CB8AC3E}">
        <p14:creationId xmlns:p14="http://schemas.microsoft.com/office/powerpoint/2010/main" val="501760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group of people sitting at a table in a room&#10;&#10;Description generated with very high confidence">
            <a:extLst>
              <a:ext uri="{FF2B5EF4-FFF2-40B4-BE49-F238E27FC236}">
                <a16:creationId xmlns:a16="http://schemas.microsoft.com/office/drawing/2014/main" id="{9085D8FE-A095-4340-BB99-CECFA523EB4A}"/>
              </a:ext>
            </a:extLst>
          </p:cNvPr>
          <p:cNvPicPr>
            <a:picLocks noChangeAspect="1"/>
          </p:cNvPicPr>
          <p:nvPr/>
        </p:nvPicPr>
        <p:blipFill>
          <a:blip r:embed="rId3"/>
          <a:stretch>
            <a:fillRect/>
          </a:stretch>
        </p:blipFill>
        <p:spPr>
          <a:xfrm>
            <a:off x="-529369" y="-3742"/>
            <a:ext cx="10260071" cy="6857319"/>
          </a:xfrm>
          <a:prstGeom prst="rect">
            <a:avLst/>
          </a:prstGeom>
        </p:spPr>
      </p:pic>
      <p:sp>
        <p:nvSpPr>
          <p:cNvPr id="3" name="Slide Number Placeholder 2"/>
          <p:cNvSpPr>
            <a:spLocks noGrp="1"/>
          </p:cNvSpPr>
          <p:nvPr>
            <p:ph type="sldNum" sz="quarter" idx="10"/>
          </p:nvPr>
        </p:nvSpPr>
        <p:spPr/>
        <p:txBody>
          <a:bodyPr/>
          <a:lstStyle/>
          <a:p>
            <a:fld id="{6B49BB3D-90E4-C946-BCF9-8FBC622A1A06}" type="slidenum">
              <a:rPr lang="en-GB" smtClean="0"/>
              <a:pPr/>
              <a:t>4</a:t>
            </a:fld>
            <a:endParaRPr lang="en-GB"/>
          </a:p>
        </p:txBody>
      </p:sp>
      <p:sp>
        <p:nvSpPr>
          <p:cNvPr id="4" name="Content Placeholder 3"/>
          <p:cNvSpPr>
            <a:spLocks noGrp="1"/>
          </p:cNvSpPr>
          <p:nvPr>
            <p:ph idx="1"/>
          </p:nvPr>
        </p:nvSpPr>
        <p:spPr/>
        <p:txBody>
          <a:bodyPr vert="horz" lIns="0" tIns="0" rIns="0" bIns="0" rtlCol="0" anchor="t">
            <a:noAutofit/>
          </a:bodyPr>
          <a:lstStyle/>
          <a:p>
            <a:pPr marL="285750" indent="-285750">
              <a:buChar char="•"/>
            </a:pPr>
            <a:endParaRPr lang="en-US"/>
          </a:p>
          <a:p>
            <a:pPr marL="285750" indent="-285750"/>
            <a:endParaRPr lang="en-US"/>
          </a:p>
        </p:txBody>
      </p:sp>
    </p:spTree>
    <p:extLst>
      <p:ext uri="{BB962C8B-B14F-4D97-AF65-F5344CB8AC3E}">
        <p14:creationId xmlns:p14="http://schemas.microsoft.com/office/powerpoint/2010/main" val="37000025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6946C1-151D-49E8-AD57-0EC9A9958EF3}"/>
              </a:ext>
            </a:extLst>
          </p:cNvPr>
          <p:cNvSpPr>
            <a:spLocks noGrp="1"/>
          </p:cNvSpPr>
          <p:nvPr>
            <p:ph type="sldNum" sz="quarter" idx="12"/>
          </p:nvPr>
        </p:nvSpPr>
        <p:spPr/>
        <p:txBody>
          <a:bodyPr/>
          <a:lstStyle/>
          <a:p>
            <a:fld id="{6B49BB3D-90E4-C946-BCF9-8FBC622A1A06}" type="slidenum">
              <a:rPr lang="en-GB" smtClean="0"/>
              <a:pPr/>
              <a:t>40</a:t>
            </a:fld>
            <a:endParaRPr lang="en-GB"/>
          </a:p>
        </p:txBody>
      </p:sp>
      <p:pic>
        <p:nvPicPr>
          <p:cNvPr id="6" name="Picture 6" descr="A group of people sitting at a table in a room&#10;&#10;Description generated with very high confidence">
            <a:extLst>
              <a:ext uri="{FF2B5EF4-FFF2-40B4-BE49-F238E27FC236}">
                <a16:creationId xmlns:a16="http://schemas.microsoft.com/office/drawing/2014/main" id="{ED1951B5-F5C3-43A3-84BE-4DB1205126F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3025560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indoor, ceiling, building, floor&#10;&#10;Description generated with very high confidence">
            <a:extLst>
              <a:ext uri="{FF2B5EF4-FFF2-40B4-BE49-F238E27FC236}">
                <a16:creationId xmlns:a16="http://schemas.microsoft.com/office/drawing/2014/main" id="{CBD47A08-C958-4F10-964A-7885627C32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5" y="-14287"/>
            <a:ext cx="4769130" cy="6874481"/>
          </a:xfrm>
          <a:prstGeom prst="rect">
            <a:avLst/>
          </a:prstGeom>
        </p:spPr>
      </p:pic>
      <p:sp>
        <p:nvSpPr>
          <p:cNvPr id="3" name="Slide Number Placeholder 2">
            <a:extLst>
              <a:ext uri="{FF2B5EF4-FFF2-40B4-BE49-F238E27FC236}">
                <a16:creationId xmlns:a16="http://schemas.microsoft.com/office/drawing/2014/main" id="{1F6946C1-151D-49E8-AD57-0EC9A9958EF3}"/>
              </a:ext>
            </a:extLst>
          </p:cNvPr>
          <p:cNvSpPr>
            <a:spLocks noGrp="1"/>
          </p:cNvSpPr>
          <p:nvPr>
            <p:ph type="sldNum" sz="quarter" idx="12"/>
          </p:nvPr>
        </p:nvSpPr>
        <p:spPr/>
        <p:txBody>
          <a:bodyPr/>
          <a:lstStyle/>
          <a:p>
            <a:fld id="{6B49BB3D-90E4-C946-BCF9-8FBC622A1A06}" type="slidenum">
              <a:rPr lang="en-GB" smtClean="0"/>
              <a:pPr/>
              <a:t>41</a:t>
            </a:fld>
            <a:endParaRPr lang="en-GB"/>
          </a:p>
        </p:txBody>
      </p:sp>
      <p:pic>
        <p:nvPicPr>
          <p:cNvPr id="6" name="Picture 6" descr="A book shelf filled with books&#10;&#10;Description generated with high confidence">
            <a:extLst>
              <a:ext uri="{FF2B5EF4-FFF2-40B4-BE49-F238E27FC236}">
                <a16:creationId xmlns:a16="http://schemas.microsoft.com/office/drawing/2014/main" id="{B35E63CF-F3F1-47E0-ACAB-AC4830031CEA}"/>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a:xfrm>
            <a:off x="4527280" y="0"/>
            <a:ext cx="4615935" cy="6853185"/>
          </a:xfrm>
          <a:prstGeom prst="rect">
            <a:avLst/>
          </a:prstGeom>
        </p:spPr>
      </p:pic>
    </p:spTree>
    <p:extLst>
      <p:ext uri="{BB962C8B-B14F-4D97-AF65-F5344CB8AC3E}">
        <p14:creationId xmlns:p14="http://schemas.microsoft.com/office/powerpoint/2010/main" val="3917569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sky, outdoor, grass, building&#10;&#10;Description generated with very high confidence">
            <a:extLst>
              <a:ext uri="{FF2B5EF4-FFF2-40B4-BE49-F238E27FC236}">
                <a16:creationId xmlns:a16="http://schemas.microsoft.com/office/drawing/2014/main" id="{63EF2354-62E7-4F8E-8F19-1E0FA830EDF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420"/>
          <a:stretch/>
        </p:blipFill>
        <p:spPr>
          <a:xfrm>
            <a:off x="3880298" y="-28754"/>
            <a:ext cx="5261728" cy="6886830"/>
          </a:xfrm>
          <a:prstGeom prst="rect">
            <a:avLst/>
          </a:prstGeom>
        </p:spPr>
      </p:pic>
      <p:pic>
        <p:nvPicPr>
          <p:cNvPr id="10" name="Picture 10" descr="A large building&#10;&#10;Description generated with high confidence">
            <a:extLst>
              <a:ext uri="{FF2B5EF4-FFF2-40B4-BE49-F238E27FC236}">
                <a16:creationId xmlns:a16="http://schemas.microsoft.com/office/drawing/2014/main" id="{220C4DA9-6681-4153-8FA4-E9715BE1EFD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0"/>
          <a:stretch/>
        </p:blipFill>
        <p:spPr>
          <a:xfrm>
            <a:off x="-217" y="-180"/>
            <a:ext cx="4534101" cy="6860787"/>
          </a:xfrm>
          <a:prstGeom prst="rect">
            <a:avLst/>
          </a:prstGeom>
        </p:spPr>
      </p:pic>
      <p:sp>
        <p:nvSpPr>
          <p:cNvPr id="3" name="Slide Number Placeholder 2">
            <a:extLst>
              <a:ext uri="{FF2B5EF4-FFF2-40B4-BE49-F238E27FC236}">
                <a16:creationId xmlns:a16="http://schemas.microsoft.com/office/drawing/2014/main" id="{1F6946C1-151D-49E8-AD57-0EC9A9958EF3}"/>
              </a:ext>
            </a:extLst>
          </p:cNvPr>
          <p:cNvSpPr>
            <a:spLocks noGrp="1"/>
          </p:cNvSpPr>
          <p:nvPr>
            <p:ph type="sldNum" sz="quarter" idx="12"/>
          </p:nvPr>
        </p:nvSpPr>
        <p:spPr/>
        <p:txBody>
          <a:bodyPr/>
          <a:lstStyle/>
          <a:p>
            <a:fld id="{6B49BB3D-90E4-C946-BCF9-8FBC622A1A06}" type="slidenum">
              <a:rPr lang="en-GB" smtClean="0"/>
              <a:pPr/>
              <a:t>42</a:t>
            </a:fld>
            <a:endParaRPr lang="en-GB"/>
          </a:p>
        </p:txBody>
      </p:sp>
    </p:spTree>
    <p:extLst>
      <p:ext uri="{BB962C8B-B14F-4D97-AF65-F5344CB8AC3E}">
        <p14:creationId xmlns:p14="http://schemas.microsoft.com/office/powerpoint/2010/main" val="747008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D1944-03D5-424E-B1CA-1A860119D13A}"/>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352D0DE7-AFBF-4E63-9AF6-C65B5146247B}"/>
              </a:ext>
            </a:extLst>
          </p:cNvPr>
          <p:cNvSpPr>
            <a:spLocks noGrp="1"/>
          </p:cNvSpPr>
          <p:nvPr>
            <p:ph type="sldNum" sz="quarter" idx="10"/>
          </p:nvPr>
        </p:nvSpPr>
        <p:spPr/>
        <p:txBody>
          <a:bodyPr/>
          <a:lstStyle/>
          <a:p>
            <a:fld id="{6B49BB3D-90E4-C946-BCF9-8FBC622A1A06}" type="slidenum">
              <a:rPr lang="en-GB" smtClean="0"/>
              <a:pPr/>
              <a:t>43</a:t>
            </a:fld>
            <a:endParaRPr lang="en-GB"/>
          </a:p>
        </p:txBody>
      </p:sp>
      <p:sp>
        <p:nvSpPr>
          <p:cNvPr id="4" name="Content Placeholder 3">
            <a:extLst>
              <a:ext uri="{FF2B5EF4-FFF2-40B4-BE49-F238E27FC236}">
                <a16:creationId xmlns:a16="http://schemas.microsoft.com/office/drawing/2014/main" id="{9DB72815-6A93-4A4C-8747-E499D49123F9}"/>
              </a:ext>
            </a:extLst>
          </p:cNvPr>
          <p:cNvSpPr>
            <a:spLocks noGrp="1"/>
          </p:cNvSpPr>
          <p:nvPr>
            <p:ph idx="1"/>
          </p:nvPr>
        </p:nvSpPr>
        <p:spPr/>
        <p:txBody>
          <a:bodyPr vert="horz" lIns="0" tIns="0" rIns="0" bIns="0" rtlCol="0" anchor="t">
            <a:noAutofit/>
          </a:bodyPr>
          <a:lstStyle/>
          <a:p>
            <a:endParaRPr lang="en-US"/>
          </a:p>
        </p:txBody>
      </p:sp>
      <p:pic>
        <p:nvPicPr>
          <p:cNvPr id="5"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2030" y="1629552"/>
            <a:ext cx="5599939" cy="4723714"/>
          </a:xfrm>
          <a:prstGeom prst="rect">
            <a:avLst/>
          </a:prstGeom>
        </p:spPr>
      </p:pic>
    </p:spTree>
    <p:extLst>
      <p:ext uri="{BB962C8B-B14F-4D97-AF65-F5344CB8AC3E}">
        <p14:creationId xmlns:p14="http://schemas.microsoft.com/office/powerpoint/2010/main" val="2921873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7024-FF55-4E75-A590-CF91B3EE682A}"/>
              </a:ext>
            </a:extLst>
          </p:cNvPr>
          <p:cNvSpPr>
            <a:spLocks noGrp="1"/>
          </p:cNvSpPr>
          <p:nvPr>
            <p:ph type="title"/>
          </p:nvPr>
        </p:nvSpPr>
        <p:spPr/>
        <p:txBody>
          <a:bodyPr/>
          <a:lstStyle/>
          <a:p>
            <a:r>
              <a:rPr lang="en-US"/>
              <a:t>Timeline for Opening</a:t>
            </a:r>
          </a:p>
        </p:txBody>
      </p:sp>
      <p:sp>
        <p:nvSpPr>
          <p:cNvPr id="3" name="Slide Number Placeholder 2">
            <a:extLst>
              <a:ext uri="{FF2B5EF4-FFF2-40B4-BE49-F238E27FC236}">
                <a16:creationId xmlns:a16="http://schemas.microsoft.com/office/drawing/2014/main" id="{B487CD81-603F-4DB3-A330-DC3B6D78EFEF}"/>
              </a:ext>
            </a:extLst>
          </p:cNvPr>
          <p:cNvSpPr>
            <a:spLocks noGrp="1"/>
          </p:cNvSpPr>
          <p:nvPr>
            <p:ph type="sldNum" sz="quarter" idx="10"/>
          </p:nvPr>
        </p:nvSpPr>
        <p:spPr/>
        <p:txBody>
          <a:bodyPr/>
          <a:lstStyle/>
          <a:p>
            <a:fld id="{6B49BB3D-90E4-C946-BCF9-8FBC622A1A06}" type="slidenum">
              <a:rPr lang="en-GB" smtClean="0"/>
              <a:pPr/>
              <a:t>44</a:t>
            </a:fld>
            <a:endParaRPr lang="en-GB"/>
          </a:p>
        </p:txBody>
      </p:sp>
      <p:sp>
        <p:nvSpPr>
          <p:cNvPr id="4" name="Content Placeholder 3">
            <a:extLst>
              <a:ext uri="{FF2B5EF4-FFF2-40B4-BE49-F238E27FC236}">
                <a16:creationId xmlns:a16="http://schemas.microsoft.com/office/drawing/2014/main" id="{47646EBA-C2E8-41B3-9818-B3164DB41AB2}"/>
              </a:ext>
            </a:extLst>
          </p:cNvPr>
          <p:cNvSpPr>
            <a:spLocks noGrp="1"/>
          </p:cNvSpPr>
          <p:nvPr>
            <p:ph idx="1"/>
          </p:nvPr>
        </p:nvSpPr>
        <p:spPr/>
        <p:txBody>
          <a:bodyPr vert="horz" lIns="0" tIns="0" rIns="0" bIns="0" rtlCol="0" anchor="t">
            <a:noAutofit/>
          </a:bodyPr>
          <a:lstStyle/>
          <a:p>
            <a:r>
              <a:rPr lang="en-US"/>
              <a:t>Afternoon Friday 8th September – Ground floor handover to staff</a:t>
            </a:r>
          </a:p>
          <a:p>
            <a:r>
              <a:rPr lang="en-US"/>
              <a:t>Office move – Weekend 9th / 10th September</a:t>
            </a:r>
          </a:p>
          <a:p>
            <a:r>
              <a:rPr lang="en-US"/>
              <a:t>Staff move in – Monday 11th September</a:t>
            </a:r>
          </a:p>
          <a:p>
            <a:r>
              <a:rPr lang="en-US"/>
              <a:t>Ground floor open for users – Wednesday - Friday 10 am – 5pm </a:t>
            </a:r>
          </a:p>
          <a:p>
            <a:r>
              <a:rPr lang="en-US"/>
              <a:t>Fire safety approved – Friday 15th September 5:30pm</a:t>
            </a:r>
          </a:p>
          <a:p>
            <a:r>
              <a:rPr lang="en-US"/>
              <a:t>Open 24/7 - Saturday 16th September 9am </a:t>
            </a:r>
          </a:p>
          <a:p>
            <a:r>
              <a:rPr lang="en-US"/>
              <a:t>First arrivals day – Saturday 16th September</a:t>
            </a:r>
          </a:p>
          <a:p>
            <a:endParaRPr lang="en-US"/>
          </a:p>
          <a:p>
            <a:endParaRPr lang="en-US"/>
          </a:p>
        </p:txBody>
      </p:sp>
    </p:spTree>
    <p:extLst>
      <p:ext uri="{BB962C8B-B14F-4D97-AF65-F5344CB8AC3E}">
        <p14:creationId xmlns:p14="http://schemas.microsoft.com/office/powerpoint/2010/main" val="449065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45</a:t>
            </a:fld>
            <a:endParaRPr lang="en-GB"/>
          </a:p>
        </p:txBody>
      </p:sp>
      <p:pic>
        <p:nvPicPr>
          <p:cNvPr id="5" name="Content Placeholder 4"/>
          <p:cNvPicPr>
            <a:picLocks noGrp="1" noChangeAspect="1"/>
          </p:cNvPicPr>
          <p:nvPr>
            <p:ph idx="1"/>
          </p:nvPr>
        </p:nvPicPr>
        <p:blipFill>
          <a:blip r:embed="rId3"/>
          <a:stretch>
            <a:fillRect/>
          </a:stretch>
        </p:blipFill>
        <p:spPr>
          <a:xfrm>
            <a:off x="2101321" y="1628775"/>
            <a:ext cx="4941357" cy="4364038"/>
          </a:xfrm>
          <a:prstGeom prst="rect">
            <a:avLst/>
          </a:prstGeom>
        </p:spPr>
      </p:pic>
    </p:spTree>
    <p:extLst>
      <p:ext uri="{BB962C8B-B14F-4D97-AF65-F5344CB8AC3E}">
        <p14:creationId xmlns:p14="http://schemas.microsoft.com/office/powerpoint/2010/main" val="578762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46</a:t>
            </a:fld>
            <a:endParaRPr lang="en-GB"/>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28800" y="1871520"/>
            <a:ext cx="5347063" cy="4287741"/>
          </a:xfrm>
          <a:prstGeom prst="rect">
            <a:avLst/>
          </a:prstGeom>
        </p:spPr>
      </p:pic>
    </p:spTree>
    <p:extLst>
      <p:ext uri="{BB962C8B-B14F-4D97-AF65-F5344CB8AC3E}">
        <p14:creationId xmlns:p14="http://schemas.microsoft.com/office/powerpoint/2010/main" val="281228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47</a:t>
            </a:fld>
            <a:endParaRPr lang="en-GB"/>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50423" y="1662545"/>
            <a:ext cx="5034414" cy="4297291"/>
          </a:xfrm>
          <a:prstGeom prst="rect">
            <a:avLst/>
          </a:prstGeom>
        </p:spPr>
      </p:pic>
    </p:spTree>
    <p:extLst>
      <p:ext uri="{BB962C8B-B14F-4D97-AF65-F5344CB8AC3E}">
        <p14:creationId xmlns:p14="http://schemas.microsoft.com/office/powerpoint/2010/main" val="1754494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48</a:t>
            </a:fld>
            <a:endParaRPr lang="en-GB"/>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264229" y="1372052"/>
            <a:ext cx="4023361" cy="5140962"/>
          </a:xfrm>
          <a:prstGeom prst="rect">
            <a:avLst/>
          </a:prstGeom>
        </p:spPr>
      </p:pic>
    </p:spTree>
    <p:extLst>
      <p:ext uri="{BB962C8B-B14F-4D97-AF65-F5344CB8AC3E}">
        <p14:creationId xmlns:p14="http://schemas.microsoft.com/office/powerpoint/2010/main" val="3125629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49</a:t>
            </a:fld>
            <a:endParaRPr lang="en-GB"/>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80749" y="1408013"/>
            <a:ext cx="4182502" cy="4992787"/>
          </a:xfrm>
          <a:prstGeom prst="rect">
            <a:avLst/>
          </a:prstGeom>
        </p:spPr>
      </p:pic>
    </p:spTree>
    <p:extLst>
      <p:ext uri="{BB962C8B-B14F-4D97-AF65-F5344CB8AC3E}">
        <p14:creationId xmlns:p14="http://schemas.microsoft.com/office/powerpoint/2010/main" val="2547199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dining room table and chairs in a library&#10;&#10;Description generated with high confidence">
            <a:extLst>
              <a:ext uri="{FF2B5EF4-FFF2-40B4-BE49-F238E27FC236}">
                <a16:creationId xmlns:a16="http://schemas.microsoft.com/office/drawing/2014/main" id="{FAB84161-45F2-4F1F-898D-1D8EB644CD5B}"/>
              </a:ext>
            </a:extLst>
          </p:cNvPr>
          <p:cNvPicPr>
            <a:picLocks noChangeAspect="1"/>
          </p:cNvPicPr>
          <p:nvPr/>
        </p:nvPicPr>
        <p:blipFill>
          <a:blip r:embed="rId3"/>
          <a:stretch>
            <a:fillRect/>
          </a:stretch>
        </p:blipFill>
        <p:spPr>
          <a:xfrm>
            <a:off x="-5750" y="-681"/>
            <a:ext cx="10133160" cy="6859362"/>
          </a:xfrm>
          <a:prstGeom prst="rect">
            <a:avLst/>
          </a:prstGeom>
        </p:spPr>
      </p:pic>
      <p:sp>
        <p:nvSpPr>
          <p:cNvPr id="3" name="Slide Number Placeholder 2"/>
          <p:cNvSpPr>
            <a:spLocks noGrp="1"/>
          </p:cNvSpPr>
          <p:nvPr>
            <p:ph type="sldNum" sz="quarter" idx="10"/>
          </p:nvPr>
        </p:nvSpPr>
        <p:spPr/>
        <p:txBody>
          <a:bodyPr/>
          <a:lstStyle/>
          <a:p>
            <a:fld id="{6B49BB3D-90E4-C946-BCF9-8FBC622A1A06}" type="slidenum">
              <a:rPr lang="en-GB" smtClean="0"/>
              <a:pPr/>
              <a:t>5</a:t>
            </a:fld>
            <a:endParaRPr lang="en-GB"/>
          </a:p>
        </p:txBody>
      </p:sp>
      <p:sp>
        <p:nvSpPr>
          <p:cNvPr id="4" name="Content Placeholder 3"/>
          <p:cNvSpPr>
            <a:spLocks noGrp="1"/>
          </p:cNvSpPr>
          <p:nvPr>
            <p:ph idx="1"/>
          </p:nvPr>
        </p:nvSpPr>
        <p:spPr/>
        <p:txBody>
          <a:bodyPr vert="horz" lIns="0" tIns="0" rIns="0" bIns="0" rtlCol="0" anchor="t">
            <a:noAutofit/>
          </a:bodyPr>
          <a:lstStyle/>
          <a:p>
            <a:pPr marL="285750" indent="-285750">
              <a:buChar char="•"/>
            </a:pPr>
            <a:endParaRPr lang="en-US"/>
          </a:p>
          <a:p>
            <a:pPr marL="285750" indent="-285750"/>
            <a:endParaRPr lang="en-US"/>
          </a:p>
        </p:txBody>
      </p:sp>
    </p:spTree>
    <p:extLst>
      <p:ext uri="{BB962C8B-B14F-4D97-AF65-F5344CB8AC3E}">
        <p14:creationId xmlns:p14="http://schemas.microsoft.com/office/powerpoint/2010/main" val="4032085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50</a:t>
            </a:fld>
            <a:endParaRPr lang="en-GB"/>
          </a:p>
        </p:txBody>
      </p:sp>
      <p:sp>
        <p:nvSpPr>
          <p:cNvPr id="4" name="Content Placeholder 3"/>
          <p:cNvSpPr>
            <a:spLocks noGrp="1"/>
          </p:cNvSpPr>
          <p:nvPr>
            <p:ph idx="1"/>
          </p:nvPr>
        </p:nvSpPr>
        <p:spPr/>
        <p:txBody>
          <a:bodyPr/>
          <a:lstStyle/>
          <a:p>
            <a:endParaRPr lang="en-US"/>
          </a:p>
        </p:txBody>
      </p:sp>
      <p:pic>
        <p:nvPicPr>
          <p:cNvPr id="5" name="Picture 4" descr="C:\Users\UBYL008\Downloads\image001.png"/>
          <p:cNvPicPr/>
          <p:nvPr/>
        </p:nvPicPr>
        <p:blipFill>
          <a:blip r:embed="rId3">
            <a:extLst>
              <a:ext uri="{28A0092B-C50C-407E-A947-70E740481C1C}">
                <a14:useLocalDpi xmlns:a14="http://schemas.microsoft.com/office/drawing/2010/main"/>
              </a:ext>
            </a:extLst>
          </a:blip>
          <a:srcRect/>
          <a:stretch>
            <a:fillRect/>
          </a:stretch>
        </p:blipFill>
        <p:spPr bwMode="auto">
          <a:xfrm>
            <a:off x="1994263" y="1750888"/>
            <a:ext cx="5008996" cy="4120606"/>
          </a:xfrm>
          <a:prstGeom prst="rect">
            <a:avLst/>
          </a:prstGeom>
          <a:noFill/>
          <a:ln>
            <a:noFill/>
          </a:ln>
        </p:spPr>
      </p:pic>
    </p:spTree>
    <p:extLst>
      <p:ext uri="{BB962C8B-B14F-4D97-AF65-F5344CB8AC3E}">
        <p14:creationId xmlns:p14="http://schemas.microsoft.com/office/powerpoint/2010/main" val="7176140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51</a:t>
            </a:fld>
            <a:endParaRPr lang="en-GB"/>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722813" y="1445359"/>
            <a:ext cx="7475772" cy="4731664"/>
          </a:xfrm>
          <a:prstGeom prst="rect">
            <a:avLst/>
          </a:prstGeom>
        </p:spPr>
      </p:pic>
    </p:spTree>
    <p:extLst>
      <p:ext uri="{BB962C8B-B14F-4D97-AF65-F5344CB8AC3E}">
        <p14:creationId xmlns:p14="http://schemas.microsoft.com/office/powerpoint/2010/main" val="4655007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Still a building site…</a:t>
            </a:r>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52</a:t>
            </a:fld>
            <a:endParaRPr lang="en-GB"/>
          </a:p>
        </p:txBody>
      </p:sp>
      <p:sp>
        <p:nvSpPr>
          <p:cNvPr id="4" name="Content Placeholder 3"/>
          <p:cNvSpPr>
            <a:spLocks noGrp="1"/>
          </p:cNvSpPr>
          <p:nvPr>
            <p:ph idx="1"/>
          </p:nvPr>
        </p:nvSpPr>
        <p:spPr/>
        <p:txBody>
          <a:bodyPr/>
          <a:lstStyle/>
          <a:p>
            <a:r>
              <a:rPr lang="en-GB"/>
              <a:t>  </a:t>
            </a:r>
            <a:r>
              <a:rPr lang="en-GB" u="sng"/>
              <a:t>Tuesday 3.10.17</a:t>
            </a:r>
            <a:r>
              <a:rPr lang="en-GB"/>
              <a:t> - The engineers from Waverley Blinds will be working on the feature window blinds on level 2, with a tower scaffold. They will also be repairing a blind in the Café on the Square area. They will be in from 0630.</a:t>
            </a:r>
          </a:p>
          <a:p>
            <a:r>
              <a:rPr lang="en-GB"/>
              <a:t>o   Is the work on the first floor or second? 2nd</a:t>
            </a:r>
          </a:p>
          <a:p>
            <a:r>
              <a:rPr lang="en-GB"/>
              <a:t>o   Will any areas be closed as a result?   Access to comfy seating will be impacted as the tower will be in that area – study desks will be accessible.</a:t>
            </a:r>
          </a:p>
          <a:p>
            <a:r>
              <a:rPr lang="en-GB"/>
              <a:t>o   Will the work be noisy or dusty? No</a:t>
            </a:r>
          </a:p>
          <a:p>
            <a:r>
              <a:rPr lang="en-GB"/>
              <a:t>o   What time do we hope that they will be finished by? 3-4 hrs – mainly due to reprogramming work.</a:t>
            </a:r>
          </a:p>
          <a:p>
            <a:r>
              <a:rPr lang="en-GB"/>
              <a:t> </a:t>
            </a:r>
          </a:p>
          <a:p>
            <a:r>
              <a:rPr lang="en-GB"/>
              <a:t>·      </a:t>
            </a:r>
            <a:endParaRPr lang="en-US"/>
          </a:p>
        </p:txBody>
      </p:sp>
    </p:spTree>
    <p:extLst>
      <p:ext uri="{BB962C8B-B14F-4D97-AF65-F5344CB8AC3E}">
        <p14:creationId xmlns:p14="http://schemas.microsoft.com/office/powerpoint/2010/main" val="961333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D2E9-8E5E-4344-AFEB-FD7CA6DD9FAC}"/>
              </a:ext>
            </a:extLst>
          </p:cNvPr>
          <p:cNvSpPr>
            <a:spLocks noGrp="1"/>
          </p:cNvSpPr>
          <p:nvPr>
            <p:ph type="title"/>
          </p:nvPr>
        </p:nvSpPr>
        <p:spPr/>
        <p:txBody>
          <a:bodyPr/>
          <a:lstStyle/>
          <a:p>
            <a:r>
              <a:rPr lang="en-US"/>
              <a:t>Zoning</a:t>
            </a:r>
          </a:p>
        </p:txBody>
      </p:sp>
      <p:sp>
        <p:nvSpPr>
          <p:cNvPr id="3" name="Slide Number Placeholder 2">
            <a:extLst>
              <a:ext uri="{FF2B5EF4-FFF2-40B4-BE49-F238E27FC236}">
                <a16:creationId xmlns:a16="http://schemas.microsoft.com/office/drawing/2014/main" id="{A5AF920C-B4FC-40EB-B32B-EB3C5C88F525}"/>
              </a:ext>
            </a:extLst>
          </p:cNvPr>
          <p:cNvSpPr>
            <a:spLocks noGrp="1"/>
          </p:cNvSpPr>
          <p:nvPr>
            <p:ph type="sldNum" sz="quarter" idx="10"/>
          </p:nvPr>
        </p:nvSpPr>
        <p:spPr/>
        <p:txBody>
          <a:bodyPr/>
          <a:lstStyle/>
          <a:p>
            <a:fld id="{6B49BB3D-90E4-C946-BCF9-8FBC622A1A06}" type="slidenum">
              <a:rPr lang="en-GB" smtClean="0"/>
              <a:pPr/>
              <a:t>53</a:t>
            </a:fld>
            <a:endParaRPr lang="en-GB"/>
          </a:p>
        </p:txBody>
      </p:sp>
      <p:pic>
        <p:nvPicPr>
          <p:cNvPr id="5" name="Picture 5" descr="A screenshot of a social media post&#10;&#10;Description generated with very high confidence">
            <a:extLst>
              <a:ext uri="{FF2B5EF4-FFF2-40B4-BE49-F238E27FC236}">
                <a16:creationId xmlns:a16="http://schemas.microsoft.com/office/drawing/2014/main" id="{0E9F49E4-82D1-4CCB-ACE1-955B0AA90C46}"/>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801187" y="3903703"/>
            <a:ext cx="8121537" cy="2351551"/>
          </a:xfrm>
          <a:prstGeom prst="rect">
            <a:avLst/>
          </a:prstGeom>
        </p:spPr>
      </p:pic>
      <p:pic>
        <p:nvPicPr>
          <p:cNvPr id="9" name="Picture 8"/>
          <p:cNvPicPr>
            <a:picLocks noChangeAspect="1"/>
          </p:cNvPicPr>
          <p:nvPr/>
        </p:nvPicPr>
        <p:blipFill>
          <a:blip r:embed="rId5"/>
          <a:stretch>
            <a:fillRect/>
          </a:stretch>
        </p:blipFill>
        <p:spPr>
          <a:xfrm>
            <a:off x="357050" y="1493878"/>
            <a:ext cx="2895600" cy="2409825"/>
          </a:xfrm>
          <a:prstGeom prst="rect">
            <a:avLst/>
          </a:prstGeom>
        </p:spPr>
      </p:pic>
      <p:pic>
        <p:nvPicPr>
          <p:cNvPr id="10" name="Picture 9"/>
          <p:cNvPicPr>
            <a:picLocks noChangeAspect="1"/>
          </p:cNvPicPr>
          <p:nvPr/>
        </p:nvPicPr>
        <p:blipFill>
          <a:blip r:embed="rId6"/>
          <a:stretch>
            <a:fillRect/>
          </a:stretch>
        </p:blipFill>
        <p:spPr>
          <a:xfrm>
            <a:off x="3296193" y="1800121"/>
            <a:ext cx="2857500" cy="1724025"/>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2922490244"/>
              </p:ext>
            </p:extLst>
          </p:nvPr>
        </p:nvGraphicFramePr>
        <p:xfrm>
          <a:off x="6197236" y="1461984"/>
          <a:ext cx="2819400" cy="2400300"/>
        </p:xfrm>
        <a:graphic>
          <a:graphicData uri="http://schemas.openxmlformats.org/presentationml/2006/ole">
            <mc:AlternateContent xmlns:mc="http://schemas.openxmlformats.org/markup-compatibility/2006">
              <mc:Choice xmlns:v="urn:schemas-microsoft-com:vml" Requires="v">
                <p:oleObj spid="_x0000_s122919" name="Bitmap Image" r:id="rId7" imgW="2819520" imgH="2400480" progId="Paint.Picture">
                  <p:embed/>
                </p:oleObj>
              </mc:Choice>
              <mc:Fallback>
                <p:oleObj name="Bitmap Image" r:id="rId7" imgW="2819520" imgH="2400480" progId="Paint.Picture">
                  <p:embed/>
                  <p:pic>
                    <p:nvPicPr>
                      <p:cNvPr id="0" name=""/>
                      <p:cNvPicPr/>
                      <p:nvPr/>
                    </p:nvPicPr>
                    <p:blipFill>
                      <a:blip r:embed="rId8"/>
                      <a:stretch>
                        <a:fillRect/>
                      </a:stretch>
                    </p:blipFill>
                    <p:spPr>
                      <a:xfrm>
                        <a:off x="6197236" y="1461984"/>
                        <a:ext cx="2819400" cy="2400300"/>
                      </a:xfrm>
                      <a:prstGeom prst="rect">
                        <a:avLst/>
                      </a:prstGeom>
                    </p:spPr>
                  </p:pic>
                </p:oleObj>
              </mc:Fallback>
            </mc:AlternateContent>
          </a:graphicData>
        </a:graphic>
      </p:graphicFrame>
    </p:spTree>
    <p:extLst>
      <p:ext uri="{BB962C8B-B14F-4D97-AF65-F5344CB8AC3E}">
        <p14:creationId xmlns:p14="http://schemas.microsoft.com/office/powerpoint/2010/main" val="562046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54</a:t>
            </a:fld>
            <a:endParaRPr lang="en-GB"/>
          </a:p>
        </p:txBody>
      </p:sp>
      <p:pic>
        <p:nvPicPr>
          <p:cNvPr id="5" name="Content Placeholder 4"/>
          <p:cNvPicPr>
            <a:picLocks noGrp="1" noChangeAspect="1"/>
          </p:cNvPicPr>
          <p:nvPr>
            <p:ph idx="1"/>
          </p:nvPr>
        </p:nvPicPr>
        <p:blipFill>
          <a:blip r:embed="rId3"/>
          <a:stretch>
            <a:fillRect/>
          </a:stretch>
        </p:blipFill>
        <p:spPr>
          <a:xfrm>
            <a:off x="2960915" y="2003066"/>
            <a:ext cx="3708082" cy="3258249"/>
          </a:xfrm>
          <a:prstGeom prst="rect">
            <a:avLst/>
          </a:prstGeom>
        </p:spPr>
      </p:pic>
    </p:spTree>
    <p:extLst>
      <p:ext uri="{BB962C8B-B14F-4D97-AF65-F5344CB8AC3E}">
        <p14:creationId xmlns:p14="http://schemas.microsoft.com/office/powerpoint/2010/main" val="3191581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55</a:t>
            </a:fld>
            <a:endParaRPr lang="en-GB"/>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650411" y="1529738"/>
            <a:ext cx="3939778" cy="491360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50378" y="1529738"/>
            <a:ext cx="3744686" cy="4913607"/>
          </a:xfrm>
          <a:prstGeom prst="rect">
            <a:avLst/>
          </a:prstGeom>
        </p:spPr>
      </p:pic>
    </p:spTree>
    <p:extLst>
      <p:ext uri="{BB962C8B-B14F-4D97-AF65-F5344CB8AC3E}">
        <p14:creationId xmlns:p14="http://schemas.microsoft.com/office/powerpoint/2010/main" val="15034669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4DCDC-134F-4C4B-855E-C7457A90A024}"/>
              </a:ext>
            </a:extLst>
          </p:cNvPr>
          <p:cNvSpPr>
            <a:spLocks noGrp="1"/>
          </p:cNvSpPr>
          <p:nvPr>
            <p:ph type="title"/>
          </p:nvPr>
        </p:nvSpPr>
        <p:spPr/>
        <p:txBody>
          <a:bodyPr/>
          <a:lstStyle/>
          <a:p>
            <a:r>
              <a:rPr lang="en-US"/>
              <a:t>Audience</a:t>
            </a:r>
          </a:p>
        </p:txBody>
      </p:sp>
      <p:sp>
        <p:nvSpPr>
          <p:cNvPr id="3" name="Slide Number Placeholder 2">
            <a:extLst>
              <a:ext uri="{FF2B5EF4-FFF2-40B4-BE49-F238E27FC236}">
                <a16:creationId xmlns:a16="http://schemas.microsoft.com/office/drawing/2014/main" id="{235B6261-2A42-4B13-9B55-17BEB065EDD8}"/>
              </a:ext>
            </a:extLst>
          </p:cNvPr>
          <p:cNvSpPr>
            <a:spLocks noGrp="1"/>
          </p:cNvSpPr>
          <p:nvPr>
            <p:ph type="sldNum" sz="quarter" idx="10"/>
          </p:nvPr>
        </p:nvSpPr>
        <p:spPr/>
        <p:txBody>
          <a:bodyPr/>
          <a:lstStyle/>
          <a:p>
            <a:fld id="{6B49BB3D-90E4-C946-BCF9-8FBC622A1A06}" type="slidenum">
              <a:rPr lang="en-GB" smtClean="0"/>
              <a:pPr/>
              <a:t>56</a:t>
            </a:fld>
            <a:endParaRPr lang="en-GB"/>
          </a:p>
        </p:txBody>
      </p:sp>
      <p:pic>
        <p:nvPicPr>
          <p:cNvPr id="5" name="Picture 5" descr="A screenshot of a social media post&#10;&#10;Description generated with very high confidence">
            <a:extLst>
              <a:ext uri="{FF2B5EF4-FFF2-40B4-BE49-F238E27FC236}">
                <a16:creationId xmlns:a16="http://schemas.microsoft.com/office/drawing/2014/main" id="{B2F7A3E0-65A5-4C61-8B11-1C7882946B3D}"/>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606925" y="1514533"/>
            <a:ext cx="4139246" cy="4688576"/>
          </a:xfrm>
          <a:prstGeom prst="rect">
            <a:avLst/>
          </a:prstGeom>
        </p:spPr>
      </p:pic>
      <p:pic>
        <p:nvPicPr>
          <p:cNvPr id="4" name="Picture 3"/>
          <p:cNvPicPr>
            <a:picLocks noChangeAspect="1"/>
          </p:cNvPicPr>
          <p:nvPr/>
        </p:nvPicPr>
        <p:blipFill>
          <a:blip r:embed="rId4"/>
          <a:stretch>
            <a:fillRect/>
          </a:stretch>
        </p:blipFill>
        <p:spPr>
          <a:xfrm>
            <a:off x="5569746" y="2177193"/>
            <a:ext cx="2867025" cy="1857375"/>
          </a:xfrm>
          <a:prstGeom prst="rect">
            <a:avLst/>
          </a:prstGeom>
        </p:spPr>
      </p:pic>
    </p:spTree>
    <p:extLst>
      <p:ext uri="{BB962C8B-B14F-4D97-AF65-F5344CB8AC3E}">
        <p14:creationId xmlns:p14="http://schemas.microsoft.com/office/powerpoint/2010/main" val="2755246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6946C1-151D-49E8-AD57-0EC9A9958EF3}"/>
              </a:ext>
            </a:extLst>
          </p:cNvPr>
          <p:cNvSpPr>
            <a:spLocks noGrp="1"/>
          </p:cNvSpPr>
          <p:nvPr>
            <p:ph type="sldNum" sz="quarter" idx="12"/>
          </p:nvPr>
        </p:nvSpPr>
        <p:spPr/>
        <p:txBody>
          <a:bodyPr/>
          <a:lstStyle/>
          <a:p>
            <a:fld id="{6B49BB3D-90E4-C946-BCF9-8FBC622A1A06}" type="slidenum">
              <a:rPr lang="en-GB" smtClean="0"/>
              <a:pPr/>
              <a:t>57</a:t>
            </a:fld>
            <a:endParaRPr lang="en-GB"/>
          </a:p>
        </p:txBody>
      </p:sp>
      <p:pic>
        <p:nvPicPr>
          <p:cNvPr id="6" name="Picture 6" descr="A group of people sitting at a table in a room&#10;&#10;Description generated with very high confidence">
            <a:extLst>
              <a:ext uri="{FF2B5EF4-FFF2-40B4-BE49-F238E27FC236}">
                <a16:creationId xmlns:a16="http://schemas.microsoft.com/office/drawing/2014/main" id="{ED1951B5-F5C3-43A3-84BE-4DB1205126F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943161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Behaviour mapping</a:t>
            </a:r>
            <a:endParaRPr lang="en-US" dirty="0"/>
          </a:p>
        </p:txBody>
      </p:sp>
      <p:sp>
        <p:nvSpPr>
          <p:cNvPr id="3" name="Slide Number Placeholder 2"/>
          <p:cNvSpPr>
            <a:spLocks noGrp="1"/>
          </p:cNvSpPr>
          <p:nvPr>
            <p:ph type="sldNum" sz="quarter" idx="10"/>
          </p:nvPr>
        </p:nvSpPr>
        <p:spPr/>
        <p:txBody>
          <a:bodyPr/>
          <a:lstStyle/>
          <a:p>
            <a:fld id="{6B49BB3D-90E4-C946-BCF9-8FBC622A1A06}" type="slidenum">
              <a:rPr lang="en-GB" smtClean="0"/>
              <a:pPr/>
              <a:t>58</a:t>
            </a:fld>
            <a:endParaRPr lang="en-GB"/>
          </a:p>
        </p:txBody>
      </p:sp>
      <p:pic>
        <p:nvPicPr>
          <p:cNvPr id="5" name="Picture 5" descr="A close up of a map&#10;&#10;Description generated with high confidence">
            <a:extLst>
              <a:ext uri="{FF2B5EF4-FFF2-40B4-BE49-F238E27FC236}">
                <a16:creationId xmlns:a16="http://schemas.microsoft.com/office/drawing/2014/main" id="{05059427-5ADD-4865-8478-13BBEC421D4F}"/>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934717" y="1462763"/>
            <a:ext cx="3516891" cy="4991192"/>
          </a:xfrm>
          <a:prstGeom prst="rect">
            <a:avLst/>
          </a:prstGeom>
        </p:spPr>
      </p:pic>
      <p:pic>
        <p:nvPicPr>
          <p:cNvPr id="7" name="Picture 7" descr="A close up of a map&#10;&#10;Description generated with high confidence">
            <a:extLst>
              <a:ext uri="{FF2B5EF4-FFF2-40B4-BE49-F238E27FC236}">
                <a16:creationId xmlns:a16="http://schemas.microsoft.com/office/drawing/2014/main" id="{DB50182D-1AFA-4B9F-94FB-6A60D8044A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44898" y="1518349"/>
            <a:ext cx="3488848" cy="4880907"/>
          </a:xfrm>
          <a:prstGeom prst="rect">
            <a:avLst/>
          </a:prstGeom>
        </p:spPr>
      </p:pic>
    </p:spTree>
    <p:extLst>
      <p:ext uri="{BB962C8B-B14F-4D97-AF65-F5344CB8AC3E}">
        <p14:creationId xmlns:p14="http://schemas.microsoft.com/office/powerpoint/2010/main" val="3716229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59</a:t>
            </a:fld>
            <a:endParaRPr lang="en-GB"/>
          </a:p>
        </p:txBody>
      </p:sp>
      <p:sp>
        <p:nvSpPr>
          <p:cNvPr id="4" name="Content Placeholder 3"/>
          <p:cNvSpPr>
            <a:spLocks noGrp="1"/>
          </p:cNvSpPr>
          <p:nvPr>
            <p:ph idx="1"/>
          </p:nvPr>
        </p:nvSpPr>
        <p:spPr>
          <a:xfrm>
            <a:off x="135336" y="2011362"/>
            <a:ext cx="8618326" cy="4102344"/>
          </a:xfrm>
        </p:spPr>
        <p:txBody>
          <a:bodyPr/>
          <a:lstStyle/>
          <a:p>
            <a:endParaRPr lang="en-US"/>
          </a:p>
        </p:txBody>
      </p:sp>
      <p:sp>
        <p:nvSpPr>
          <p:cNvPr id="5" name="Rectangle 2"/>
          <p:cNvSpPr>
            <a:spLocks noChangeArrowheads="1"/>
          </p:cNvSpPr>
          <p:nvPr/>
        </p:nvSpPr>
        <p:spPr bwMode="auto">
          <a:xfrm>
            <a:off x="141908" y="1307990"/>
            <a:ext cx="8125402"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User Experience</a:t>
            </a:r>
            <a:endParaRPr lang="en-US" altLang="en-US" sz="2000" b="0" i="0" strike="noStrike" cap="none" baseline="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observations took place from Monday 13th November to Sunday 19th November 2017 at 11am, 3pm and 7pm each day. They looked at noise and use of the space. The findings reflected the expected use of the space the division between those students who prefer silent study to group study.</a:t>
            </a:r>
            <a:endParaRPr lang="en-US" altLang="en-US" sz="1200" b="0" i="0" u="none" strike="noStrike" cap="none" baseline="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32926264"/>
              </p:ext>
            </p:extLst>
          </p:nvPr>
        </p:nvGraphicFramePr>
        <p:xfrm>
          <a:off x="1016171" y="2869008"/>
          <a:ext cx="7371774" cy="3382204"/>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3"/>
          <p:cNvSpPr>
            <a:spLocks noChangeArrowheads="1"/>
          </p:cNvSpPr>
          <p:nvPr/>
        </p:nvSpPr>
        <p:spPr bwMode="auto">
          <a:xfrm>
            <a:off x="70021" y="1945678"/>
            <a:ext cx="107420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71965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shelf, book, indoor, sitting&#10;&#10;Description generated with very high confidence">
            <a:extLst>
              <a:ext uri="{FF2B5EF4-FFF2-40B4-BE49-F238E27FC236}">
                <a16:creationId xmlns:a16="http://schemas.microsoft.com/office/drawing/2014/main" id="{34F4178B-3AAC-4AA7-B87B-C9C685226B4A}"/>
              </a:ext>
            </a:extLst>
          </p:cNvPr>
          <p:cNvPicPr>
            <a:picLocks noChangeAspect="1"/>
          </p:cNvPicPr>
          <p:nvPr/>
        </p:nvPicPr>
        <p:blipFill>
          <a:blip r:embed="rId3"/>
          <a:stretch>
            <a:fillRect/>
          </a:stretch>
        </p:blipFill>
        <p:spPr>
          <a:xfrm>
            <a:off x="-5750" y="163"/>
            <a:ext cx="10291311" cy="6857674"/>
          </a:xfrm>
          <a:prstGeom prst="rect">
            <a:avLst/>
          </a:prstGeom>
        </p:spPr>
      </p:pic>
      <p:sp>
        <p:nvSpPr>
          <p:cNvPr id="3" name="Slide Number Placeholder 2"/>
          <p:cNvSpPr>
            <a:spLocks noGrp="1"/>
          </p:cNvSpPr>
          <p:nvPr>
            <p:ph type="sldNum" sz="quarter" idx="10"/>
          </p:nvPr>
        </p:nvSpPr>
        <p:spPr/>
        <p:txBody>
          <a:bodyPr/>
          <a:lstStyle/>
          <a:p>
            <a:fld id="{6B49BB3D-90E4-C946-BCF9-8FBC622A1A06}" type="slidenum">
              <a:rPr lang="en-GB" smtClean="0"/>
              <a:pPr/>
              <a:t>6</a:t>
            </a:fld>
            <a:endParaRPr lang="en-GB"/>
          </a:p>
        </p:txBody>
      </p:sp>
      <p:sp>
        <p:nvSpPr>
          <p:cNvPr id="4" name="Content Placeholder 3"/>
          <p:cNvSpPr>
            <a:spLocks noGrp="1"/>
          </p:cNvSpPr>
          <p:nvPr>
            <p:ph idx="1"/>
          </p:nvPr>
        </p:nvSpPr>
        <p:spPr/>
        <p:txBody>
          <a:bodyPr vert="horz" lIns="0" tIns="0" rIns="0" bIns="0" rtlCol="0" anchor="t">
            <a:noAutofit/>
          </a:bodyPr>
          <a:lstStyle/>
          <a:p>
            <a:pPr marL="285750" indent="-285750">
              <a:buChar char="•"/>
            </a:pPr>
            <a:endParaRPr lang="en-US"/>
          </a:p>
          <a:p>
            <a:pPr marL="285750" indent="-285750"/>
            <a:endParaRPr lang="en-US"/>
          </a:p>
        </p:txBody>
      </p:sp>
    </p:spTree>
    <p:extLst>
      <p:ext uri="{BB962C8B-B14F-4D97-AF65-F5344CB8AC3E}">
        <p14:creationId xmlns:p14="http://schemas.microsoft.com/office/powerpoint/2010/main" val="2818014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Future UX plans</a:t>
            </a:r>
            <a:endParaRPr lang="en-US" dirty="0"/>
          </a:p>
        </p:txBody>
      </p:sp>
      <p:sp>
        <p:nvSpPr>
          <p:cNvPr id="3" name="Slide Number Placeholder 2"/>
          <p:cNvSpPr>
            <a:spLocks noGrp="1"/>
          </p:cNvSpPr>
          <p:nvPr>
            <p:ph type="sldNum" sz="quarter" idx="10"/>
          </p:nvPr>
        </p:nvSpPr>
        <p:spPr/>
        <p:txBody>
          <a:bodyPr/>
          <a:lstStyle/>
          <a:p>
            <a:fld id="{6B49BB3D-90E4-C946-BCF9-8FBC622A1A06}" type="slidenum">
              <a:rPr lang="en-GB" smtClean="0"/>
              <a:pPr/>
              <a:t>60</a:t>
            </a:fld>
            <a:endParaRPr lang="en-GB"/>
          </a:p>
        </p:txBody>
      </p:sp>
      <p:sp>
        <p:nvSpPr>
          <p:cNvPr id="4" name="Content Placeholder 3"/>
          <p:cNvSpPr>
            <a:spLocks noGrp="1"/>
          </p:cNvSpPr>
          <p:nvPr>
            <p:ph idx="1"/>
          </p:nvPr>
        </p:nvSpPr>
        <p:spPr/>
        <p:txBody>
          <a:bodyPr vert="horz" lIns="0" tIns="0" rIns="0" bIns="0" rtlCol="0" anchor="t">
            <a:noAutofit/>
          </a:bodyPr>
          <a:lstStyle/>
          <a:p>
            <a:r>
              <a:rPr lang="en-US" sz="2800" dirty="0"/>
              <a:t>Summer Term 2018:</a:t>
            </a:r>
          </a:p>
          <a:p>
            <a:pPr marL="285750" indent="-285750">
              <a:buChar char="•"/>
            </a:pPr>
            <a:r>
              <a:rPr lang="en-US" sz="2800" dirty="0"/>
              <a:t>Touchtone tours and Cognitive maps;</a:t>
            </a:r>
          </a:p>
          <a:p>
            <a:pPr marL="285750" indent="-285750">
              <a:buChar char="•"/>
            </a:pPr>
            <a:r>
              <a:rPr lang="en-US" sz="2800" dirty="0"/>
              <a:t>To understand how our library users view and use the Library;</a:t>
            </a:r>
          </a:p>
          <a:p>
            <a:pPr marL="285750" indent="-285750">
              <a:buChar char="•"/>
            </a:pPr>
            <a:r>
              <a:rPr lang="en-US" sz="2800" dirty="0"/>
              <a:t>We will especially encourage students registered with the Disability and Dyslexia Services, as well as International students to take part;</a:t>
            </a:r>
          </a:p>
          <a:p>
            <a:pPr marL="285750" indent="-285750">
              <a:buChar char="•"/>
            </a:pPr>
            <a:r>
              <a:rPr lang="en-US" sz="2800" dirty="0"/>
              <a:t>These activities will be repeated in the next academic year. </a:t>
            </a:r>
          </a:p>
          <a:p>
            <a:endParaRPr lang="en-US" dirty="0"/>
          </a:p>
        </p:txBody>
      </p:sp>
    </p:spTree>
    <p:extLst>
      <p:ext uri="{BB962C8B-B14F-4D97-AF65-F5344CB8AC3E}">
        <p14:creationId xmlns:p14="http://schemas.microsoft.com/office/powerpoint/2010/main" val="4081198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61</a:t>
            </a:fld>
            <a:endParaRPr lang="en-GB"/>
          </a:p>
        </p:txBody>
      </p:sp>
      <p:pic>
        <p:nvPicPr>
          <p:cNvPr id="5" name="Content Placeholder 4"/>
          <p:cNvPicPr>
            <a:picLocks noGrp="1" noChangeAspect="1"/>
          </p:cNvPicPr>
          <p:nvPr>
            <p:ph idx="1"/>
          </p:nvPr>
        </p:nvPicPr>
        <p:blipFill>
          <a:blip r:embed="rId3"/>
          <a:stretch>
            <a:fillRect/>
          </a:stretch>
        </p:blipFill>
        <p:spPr>
          <a:xfrm>
            <a:off x="4389120" y="3508010"/>
            <a:ext cx="4009480" cy="1682299"/>
          </a:xfrm>
          <a:prstGeom prst="rect">
            <a:avLst/>
          </a:prstGeom>
        </p:spPr>
      </p:pic>
      <p:pic>
        <p:nvPicPr>
          <p:cNvPr id="6" name="Picture 5"/>
          <p:cNvPicPr>
            <a:picLocks noChangeAspect="1"/>
          </p:cNvPicPr>
          <p:nvPr/>
        </p:nvPicPr>
        <p:blipFill>
          <a:blip r:embed="rId4"/>
          <a:stretch>
            <a:fillRect/>
          </a:stretch>
        </p:blipFill>
        <p:spPr>
          <a:xfrm>
            <a:off x="739684" y="1678713"/>
            <a:ext cx="3756618" cy="1465081"/>
          </a:xfrm>
          <a:prstGeom prst="rect">
            <a:avLst/>
          </a:prstGeom>
        </p:spPr>
      </p:pic>
    </p:spTree>
    <p:extLst>
      <p:ext uri="{BB962C8B-B14F-4D97-AF65-F5344CB8AC3E}">
        <p14:creationId xmlns:p14="http://schemas.microsoft.com/office/powerpoint/2010/main" val="3465825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62</a:t>
            </a:fld>
            <a:endParaRPr lang="en-GB"/>
          </a:p>
        </p:txBody>
      </p:sp>
      <p:sp>
        <p:nvSpPr>
          <p:cNvPr id="4" name="Content Placeholder 3"/>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34194" y="1629552"/>
            <a:ext cx="3570515" cy="4847070"/>
          </a:xfrm>
          <a:prstGeom prst="rect">
            <a:avLst/>
          </a:prstGeom>
        </p:spPr>
      </p:pic>
    </p:spTree>
    <p:extLst>
      <p:ext uri="{BB962C8B-B14F-4D97-AF65-F5344CB8AC3E}">
        <p14:creationId xmlns:p14="http://schemas.microsoft.com/office/powerpoint/2010/main" val="3782276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63</a:t>
            </a:fld>
            <a:endParaRPr lang="en-GB"/>
          </a:p>
        </p:txBody>
      </p:sp>
      <p:pic>
        <p:nvPicPr>
          <p:cNvPr id="5" name="Content Placeholder 4"/>
          <p:cNvPicPr>
            <a:picLocks noGrp="1" noChangeAspect="1"/>
          </p:cNvPicPr>
          <p:nvPr>
            <p:ph idx="1"/>
          </p:nvPr>
        </p:nvPicPr>
        <p:blipFill>
          <a:blip r:embed="rId2"/>
          <a:stretch>
            <a:fillRect/>
          </a:stretch>
        </p:blipFill>
        <p:spPr>
          <a:xfrm>
            <a:off x="2569029" y="1366297"/>
            <a:ext cx="3708306" cy="5254717"/>
          </a:xfrm>
          <a:prstGeom prst="rect">
            <a:avLst/>
          </a:prstGeom>
        </p:spPr>
      </p:pic>
    </p:spTree>
    <p:extLst>
      <p:ext uri="{BB962C8B-B14F-4D97-AF65-F5344CB8AC3E}">
        <p14:creationId xmlns:p14="http://schemas.microsoft.com/office/powerpoint/2010/main" val="3217703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F926D-28B9-4877-AB33-E10CD139E075}"/>
              </a:ext>
            </a:extLst>
          </p:cNvPr>
          <p:cNvSpPr>
            <a:spLocks noGrp="1"/>
          </p:cNvSpPr>
          <p:nvPr>
            <p:ph type="title"/>
          </p:nvPr>
        </p:nvSpPr>
        <p:spPr/>
        <p:txBody>
          <a:bodyPr/>
          <a:lstStyle/>
          <a:p>
            <a:r>
              <a:rPr lang="en-US"/>
              <a:t>Extra Study Spaces</a:t>
            </a:r>
          </a:p>
        </p:txBody>
      </p:sp>
      <p:sp>
        <p:nvSpPr>
          <p:cNvPr id="3" name="Slide Number Placeholder 2">
            <a:extLst>
              <a:ext uri="{FF2B5EF4-FFF2-40B4-BE49-F238E27FC236}">
                <a16:creationId xmlns:a16="http://schemas.microsoft.com/office/drawing/2014/main" id="{9BB8D6CA-E2BB-4A80-8DC7-EACEF2E86B92}"/>
              </a:ext>
            </a:extLst>
          </p:cNvPr>
          <p:cNvSpPr>
            <a:spLocks noGrp="1"/>
          </p:cNvSpPr>
          <p:nvPr>
            <p:ph type="sldNum" sz="quarter" idx="10"/>
          </p:nvPr>
        </p:nvSpPr>
        <p:spPr/>
        <p:txBody>
          <a:bodyPr/>
          <a:lstStyle/>
          <a:p>
            <a:fld id="{6B49BB3D-90E4-C946-BCF9-8FBC622A1A06}" type="slidenum">
              <a:rPr lang="en-GB" smtClean="0"/>
              <a:pPr/>
              <a:t>64</a:t>
            </a:fld>
            <a:endParaRPr lang="en-GB"/>
          </a:p>
        </p:txBody>
      </p:sp>
      <p:sp>
        <p:nvSpPr>
          <p:cNvPr id="4" name="Content Placeholder 3">
            <a:extLst>
              <a:ext uri="{FF2B5EF4-FFF2-40B4-BE49-F238E27FC236}">
                <a16:creationId xmlns:a16="http://schemas.microsoft.com/office/drawing/2014/main" id="{5AC62432-185F-44EB-B37D-F9742692491B}"/>
              </a:ext>
            </a:extLst>
          </p:cNvPr>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2830285" y="1477178"/>
            <a:ext cx="3688312" cy="5251836"/>
          </a:xfrm>
          <a:prstGeom prst="rect">
            <a:avLst/>
          </a:prstGeom>
        </p:spPr>
      </p:pic>
    </p:spTree>
    <p:extLst>
      <p:ext uri="{BB962C8B-B14F-4D97-AF65-F5344CB8AC3E}">
        <p14:creationId xmlns:p14="http://schemas.microsoft.com/office/powerpoint/2010/main" val="129940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Signage</a:t>
            </a:r>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65</a:t>
            </a:fld>
            <a:endParaRPr lang="en-GB"/>
          </a:p>
        </p:txBody>
      </p:sp>
      <p:pic>
        <p:nvPicPr>
          <p:cNvPr id="9" name="Content Placeholder 8"/>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rot="5400000">
            <a:off x="4120345" y="1986054"/>
            <a:ext cx="4868093" cy="3651069"/>
          </a:xfr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128995" y="1986053"/>
            <a:ext cx="4868091" cy="3651068"/>
          </a:xfrm>
          <a:prstGeom prst="rect">
            <a:avLst/>
          </a:prstGeom>
        </p:spPr>
      </p:pic>
    </p:spTree>
    <p:extLst>
      <p:ext uri="{BB962C8B-B14F-4D97-AF65-F5344CB8AC3E}">
        <p14:creationId xmlns:p14="http://schemas.microsoft.com/office/powerpoint/2010/main" val="24621884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IT helpdesk</a:t>
            </a:r>
            <a:endParaRPr lang="en-US"/>
          </a:p>
        </p:txBody>
      </p:sp>
      <p:sp>
        <p:nvSpPr>
          <p:cNvPr id="3" name="Slide Number Placeholder 2"/>
          <p:cNvSpPr>
            <a:spLocks noGrp="1"/>
          </p:cNvSpPr>
          <p:nvPr>
            <p:ph type="sldNum" sz="quarter" idx="10"/>
          </p:nvPr>
        </p:nvSpPr>
        <p:spPr/>
        <p:txBody>
          <a:bodyPr/>
          <a:lstStyle/>
          <a:p>
            <a:fld id="{6B49BB3D-90E4-C946-BCF9-8FBC622A1A06}" type="slidenum">
              <a:rPr lang="en-GB" smtClean="0"/>
              <a:pPr/>
              <a:t>66</a:t>
            </a:fld>
            <a:endParaRPr lang="en-GB"/>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662641" y="1628775"/>
            <a:ext cx="5818717" cy="4364038"/>
          </a:xfrm>
        </p:spPr>
      </p:pic>
      <p:sp>
        <p:nvSpPr>
          <p:cNvPr id="6" name="Rounded Rectangle 5"/>
          <p:cNvSpPr/>
          <p:nvPr/>
        </p:nvSpPr>
        <p:spPr>
          <a:xfrm>
            <a:off x="1811383" y="2743200"/>
            <a:ext cx="2194560" cy="2090057"/>
          </a:xfrm>
          <a:prstGeom prst="roundRect">
            <a:avLst/>
          </a:prstGeom>
          <a:no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85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A78A4-A832-4B1D-816C-CF7E0E1A179F}"/>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793325AB-2891-4083-BE21-F449B27E1087}"/>
              </a:ext>
            </a:extLst>
          </p:cNvPr>
          <p:cNvSpPr>
            <a:spLocks noGrp="1"/>
          </p:cNvSpPr>
          <p:nvPr>
            <p:ph type="sldNum" sz="quarter" idx="10"/>
          </p:nvPr>
        </p:nvSpPr>
        <p:spPr/>
        <p:txBody>
          <a:bodyPr/>
          <a:lstStyle/>
          <a:p>
            <a:fld id="{6B49BB3D-90E4-C946-BCF9-8FBC622A1A06}" type="slidenum">
              <a:rPr lang="en-GB" smtClean="0"/>
              <a:pPr/>
              <a:t>67</a:t>
            </a:fld>
            <a:endParaRPr lang="en-GB"/>
          </a:p>
        </p:txBody>
      </p:sp>
      <p:sp>
        <p:nvSpPr>
          <p:cNvPr id="4" name="Content Placeholder 3">
            <a:extLst>
              <a:ext uri="{FF2B5EF4-FFF2-40B4-BE49-F238E27FC236}">
                <a16:creationId xmlns:a16="http://schemas.microsoft.com/office/drawing/2014/main" id="{618AFB5F-BDFF-4F54-A214-1F86867CC1FB}"/>
              </a:ext>
            </a:extLst>
          </p:cNvPr>
          <p:cNvSpPr>
            <a:spLocks noGrp="1"/>
          </p:cNvSpPr>
          <p:nvPr>
            <p:ph idx="1"/>
          </p:nvPr>
        </p:nvSpPr>
        <p:spPr/>
        <p:txBody>
          <a:bodyPr/>
          <a:lstStyle/>
          <a:p>
            <a:r>
              <a:rPr lang="en-GB" sz="13800" dirty="0"/>
              <a:t>Questions?</a:t>
            </a:r>
          </a:p>
        </p:txBody>
      </p:sp>
    </p:spTree>
    <p:extLst>
      <p:ext uri="{BB962C8B-B14F-4D97-AF65-F5344CB8AC3E}">
        <p14:creationId xmlns:p14="http://schemas.microsoft.com/office/powerpoint/2010/main" val="2436634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366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Background</a:t>
            </a:r>
            <a:endParaRPr lang="en-US" dirty="0"/>
          </a:p>
        </p:txBody>
      </p:sp>
      <p:sp>
        <p:nvSpPr>
          <p:cNvPr id="3" name="Slide Number Placeholder 2"/>
          <p:cNvSpPr>
            <a:spLocks noGrp="1"/>
          </p:cNvSpPr>
          <p:nvPr>
            <p:ph type="sldNum" sz="quarter" idx="10"/>
          </p:nvPr>
        </p:nvSpPr>
        <p:spPr/>
        <p:txBody>
          <a:bodyPr/>
          <a:lstStyle/>
          <a:p>
            <a:fld id="{6B49BB3D-90E4-C946-BCF9-8FBC622A1A06}" type="slidenum">
              <a:rPr lang="en-GB" smtClean="0"/>
              <a:pPr/>
              <a:t>7</a:t>
            </a:fld>
            <a:endParaRPr lang="en-GB"/>
          </a:p>
        </p:txBody>
      </p:sp>
      <p:sp>
        <p:nvSpPr>
          <p:cNvPr id="4" name="Content Placeholder 3"/>
          <p:cNvSpPr>
            <a:spLocks noGrp="1"/>
          </p:cNvSpPr>
          <p:nvPr>
            <p:ph idx="1"/>
          </p:nvPr>
        </p:nvSpPr>
        <p:spPr/>
        <p:txBody>
          <a:bodyPr vert="horz" lIns="0" tIns="0" rIns="0" bIns="0" rtlCol="0" anchor="t">
            <a:noAutofit/>
          </a:bodyPr>
          <a:lstStyle/>
          <a:p>
            <a:pPr marL="285750" indent="-285750">
              <a:buChar char="•"/>
            </a:pPr>
            <a:r>
              <a:rPr lang="en-US"/>
              <a:t>Royal Holloway College and Bedford College merged in 1985</a:t>
            </a:r>
          </a:p>
          <a:p>
            <a:pPr marL="285750" indent="-285750">
              <a:buChar char="•"/>
            </a:pPr>
            <a:r>
              <a:rPr lang="en-US"/>
              <a:t>Bedford Library opened in 1993 – phase 1 of a two phase building. Designed to serve a student population of 2,700</a:t>
            </a:r>
          </a:p>
          <a:p>
            <a:pPr marL="285750" indent="-285750">
              <a:buChar char="•"/>
            </a:pPr>
            <a:r>
              <a:rPr lang="en-US"/>
              <a:t>Plans for an extension rose and fell 2002-2005</a:t>
            </a:r>
          </a:p>
          <a:p>
            <a:pPr marL="285750" indent="-285750">
              <a:buChar char="•"/>
            </a:pPr>
            <a:r>
              <a:rPr lang="en-US"/>
              <a:t>New Principal appointed 2010</a:t>
            </a:r>
          </a:p>
          <a:p>
            <a:pPr marL="285750" indent="-285750">
              <a:buChar char="•"/>
            </a:pPr>
            <a:r>
              <a:rPr lang="en-US"/>
              <a:t>Project resumed in 2011</a:t>
            </a:r>
          </a:p>
          <a:p>
            <a:pPr marL="285750" indent="-285750">
              <a:buChar char="•"/>
            </a:pPr>
            <a:r>
              <a:rPr lang="en-US"/>
              <a:t>Feasibility study 2012</a:t>
            </a:r>
          </a:p>
          <a:p>
            <a:pPr marL="285750" indent="-285750">
              <a:buChar char="•"/>
            </a:pPr>
            <a:r>
              <a:rPr lang="en-US"/>
              <a:t>Council approval to proceed given March 2013. Student population now 8,703. New building intended to be open for the 2015/16 academic year.</a:t>
            </a:r>
          </a:p>
          <a:p>
            <a:pPr marL="285750" indent="-285750">
              <a:buChar char="•"/>
            </a:pPr>
            <a:r>
              <a:rPr lang="en-US"/>
              <a:t>September 16th 2017: Emily Wilding Davison Building opens! (Student population 9,256...)</a:t>
            </a:r>
          </a:p>
          <a:p>
            <a:pPr marL="285750" indent="-285750">
              <a:buChar char="•"/>
            </a:pPr>
            <a:endParaRPr lang="en-US"/>
          </a:p>
        </p:txBody>
      </p:sp>
    </p:spTree>
    <p:extLst>
      <p:ext uri="{BB962C8B-B14F-4D97-AF65-F5344CB8AC3E}">
        <p14:creationId xmlns:p14="http://schemas.microsoft.com/office/powerpoint/2010/main" val="115440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Feasibility study</a:t>
            </a:r>
          </a:p>
        </p:txBody>
      </p:sp>
      <p:pic>
        <p:nvPicPr>
          <p:cNvPr id="12" name="Picture 12" descr="A close up of a map&#10;&#10;Description generated with high confidence">
            <a:extLst>
              <a:ext uri="{FF2B5EF4-FFF2-40B4-BE49-F238E27FC236}">
                <a16:creationId xmlns:a16="http://schemas.microsoft.com/office/drawing/2014/main" id="{5F3915EE-E366-418C-954B-3887815F6A6E}"/>
              </a:ext>
            </a:extLst>
          </p:cNvPr>
          <p:cNvPicPr>
            <a:picLocks noGrp="1" noChangeAspect="1"/>
          </p:cNvPicPr>
          <p:nvPr>
            <p:ph idx="1"/>
          </p:nvPr>
        </p:nvPicPr>
        <p:blipFill>
          <a:blip r:embed="rId3"/>
          <a:stretch>
            <a:fillRect/>
          </a:stretch>
        </p:blipFill>
        <p:spPr>
          <a:xfrm>
            <a:off x="507950" y="1390562"/>
            <a:ext cx="7733244" cy="5101031"/>
          </a:xfrm>
          <a:prstGeom prst="rect">
            <a:avLst/>
          </a:prstGeom>
        </p:spPr>
      </p:pic>
    </p:spTree>
    <p:extLst>
      <p:ext uri="{BB962C8B-B14F-4D97-AF65-F5344CB8AC3E}">
        <p14:creationId xmlns:p14="http://schemas.microsoft.com/office/powerpoint/2010/main" val="2065596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15D12-6F25-42CC-A8CE-6617710AE62F}"/>
              </a:ext>
            </a:extLst>
          </p:cNvPr>
          <p:cNvSpPr>
            <a:spLocks noGrp="1"/>
          </p:cNvSpPr>
          <p:nvPr>
            <p:ph type="title"/>
          </p:nvPr>
        </p:nvSpPr>
        <p:spPr/>
        <p:txBody>
          <a:bodyPr/>
          <a:lstStyle/>
          <a:p>
            <a:r>
              <a:rPr lang="en-US"/>
              <a:t>2011 Student and stakeholder meetings - informing the brief</a:t>
            </a:r>
          </a:p>
        </p:txBody>
      </p:sp>
      <p:sp>
        <p:nvSpPr>
          <p:cNvPr id="3" name="Slide Number Placeholder 2">
            <a:extLst>
              <a:ext uri="{FF2B5EF4-FFF2-40B4-BE49-F238E27FC236}">
                <a16:creationId xmlns:a16="http://schemas.microsoft.com/office/drawing/2014/main" id="{FAF8E47A-8F40-4B8C-80DB-673CAEAD255B}"/>
              </a:ext>
            </a:extLst>
          </p:cNvPr>
          <p:cNvSpPr>
            <a:spLocks noGrp="1"/>
          </p:cNvSpPr>
          <p:nvPr>
            <p:ph type="sldNum" sz="quarter" idx="10"/>
          </p:nvPr>
        </p:nvSpPr>
        <p:spPr/>
        <p:txBody>
          <a:bodyPr/>
          <a:lstStyle/>
          <a:p>
            <a:fld id="{6B49BB3D-90E4-C946-BCF9-8FBC622A1A06}" type="slidenum">
              <a:rPr lang="en-GB" smtClean="0"/>
              <a:pPr/>
              <a:t>9</a:t>
            </a:fld>
            <a:endParaRPr lang="en-GB"/>
          </a:p>
        </p:txBody>
      </p:sp>
      <p:sp>
        <p:nvSpPr>
          <p:cNvPr id="4" name="Content Placeholder 3">
            <a:extLst>
              <a:ext uri="{FF2B5EF4-FFF2-40B4-BE49-F238E27FC236}">
                <a16:creationId xmlns:a16="http://schemas.microsoft.com/office/drawing/2014/main" id="{EEF10CB4-8ADE-4DC4-9E33-2766DDCC0F57}"/>
              </a:ext>
            </a:extLst>
          </p:cNvPr>
          <p:cNvSpPr>
            <a:spLocks noGrp="1"/>
          </p:cNvSpPr>
          <p:nvPr>
            <p:ph idx="1"/>
          </p:nvPr>
        </p:nvSpPr>
        <p:spPr/>
        <p:txBody>
          <a:bodyPr vert="horz" lIns="0" tIns="0" rIns="0" bIns="0" rtlCol="0" anchor="t">
            <a:noAutofit/>
          </a:bodyPr>
          <a:lstStyle/>
          <a:p>
            <a:pPr marL="285750" indent="-285750">
              <a:buChar char="•"/>
            </a:pPr>
            <a:r>
              <a:rPr lang="en-US"/>
              <a:t>What is your vision of a new library?</a:t>
            </a:r>
          </a:p>
          <a:p>
            <a:pPr marL="285750" indent="-285750">
              <a:buChar char="•"/>
            </a:pPr>
            <a:r>
              <a:rPr lang="en-US"/>
              <a:t>What do you hope the project achieves in the short and long term?</a:t>
            </a:r>
          </a:p>
          <a:p>
            <a:pPr marL="285750" indent="-285750">
              <a:buChar char="•"/>
            </a:pPr>
            <a:r>
              <a:rPr lang="en-US"/>
              <a:t>Where should the library be located on campus?</a:t>
            </a:r>
          </a:p>
          <a:p>
            <a:pPr marL="285750" indent="-285750">
              <a:buChar char="•"/>
            </a:pPr>
            <a:r>
              <a:rPr lang="en-US">
                <a:solidFill>
                  <a:srgbClr val="000000"/>
                </a:solidFill>
              </a:rPr>
              <a:t>What are your views on the design appearance of the new library and the historic context? Should it respond to the past or look to the future?</a:t>
            </a:r>
          </a:p>
          <a:p>
            <a:pPr marL="285750" indent="-285750">
              <a:buChar char="•"/>
            </a:pPr>
            <a:r>
              <a:rPr lang="en-US">
                <a:solidFill>
                  <a:srgbClr val="000000"/>
                </a:solidFill>
              </a:rPr>
              <a:t>How important is the integration of artwork into the library?</a:t>
            </a:r>
          </a:p>
          <a:p>
            <a:pPr marL="285750" indent="-285750">
              <a:buChar char="•"/>
            </a:pPr>
            <a:r>
              <a:rPr lang="en-US">
                <a:solidFill>
                  <a:srgbClr val="000000"/>
                </a:solidFill>
              </a:rPr>
              <a:t>What do you feel the library should showcase in terms of sustainability?</a:t>
            </a:r>
          </a:p>
          <a:p>
            <a:pPr>
              <a:buChar char="•"/>
            </a:pPr>
            <a:endParaRPr lang="en-US" b="1">
              <a:solidFill>
                <a:srgbClr val="FF8000"/>
              </a:solidFill>
            </a:endParaRPr>
          </a:p>
          <a:p>
            <a:pPr marL="285750" indent="-285750">
              <a:buChar char="•"/>
            </a:pPr>
            <a:endParaRPr lang="en-US"/>
          </a:p>
          <a:p>
            <a:pPr marL="285750" indent="-285750">
              <a:buChar char="•"/>
            </a:pPr>
            <a:endParaRPr lang="en-US"/>
          </a:p>
        </p:txBody>
      </p:sp>
    </p:spTree>
    <p:extLst>
      <p:ext uri="{BB962C8B-B14F-4D97-AF65-F5344CB8AC3E}">
        <p14:creationId xmlns:p14="http://schemas.microsoft.com/office/powerpoint/2010/main" val="654753781"/>
      </p:ext>
    </p:extLst>
  </p:cSld>
  <p:clrMapOvr>
    <a:masterClrMapping/>
  </p:clrMapOvr>
</p:sld>
</file>

<file path=ppt/theme/theme1.xml><?xml version="1.0" encoding="utf-8"?>
<a:theme xmlns:a="http://schemas.openxmlformats.org/drawingml/2006/main" name="Office Theme">
  <a:themeElements>
    <a:clrScheme name="RHUL Primary Colour Palette">
      <a:dk1>
        <a:sysClr val="windowText" lastClr="000000"/>
      </a:dk1>
      <a:lt1>
        <a:sysClr val="window" lastClr="FFFFFF"/>
      </a:lt1>
      <a:dk2>
        <a:srgbClr val="202A30"/>
      </a:dk2>
      <a:lt2>
        <a:srgbClr val="E7E6E6"/>
      </a:lt2>
      <a:accent1>
        <a:srgbClr val="EB641E"/>
      </a:accent1>
      <a:accent2>
        <a:srgbClr val="D72D2D"/>
      </a:accent2>
      <a:accent3>
        <a:srgbClr val="9857AE"/>
      </a:accent3>
      <a:accent4>
        <a:srgbClr val="00A648"/>
      </a:accent4>
      <a:accent5>
        <a:srgbClr val="00A69E"/>
      </a:accent5>
      <a:accent6>
        <a:srgbClr val="009ED7"/>
      </a:accent6>
      <a:hlink>
        <a:srgbClr val="000000"/>
      </a:hlink>
      <a:folHlink>
        <a:srgbClr val="954F72"/>
      </a:folHlink>
    </a:clrScheme>
    <a:fontScheme name="Office 2">
      <a:majorFont>
        <a:latin typeface="corbel"/>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682</TotalTime>
  <Words>746</Words>
  <Application>Microsoft Office PowerPoint</Application>
  <PresentationFormat>On-screen Show (4:3)</PresentationFormat>
  <Paragraphs>284</Paragraphs>
  <Slides>68</Slides>
  <Notes>61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8" baseType="lpstr">
      <vt:lpstr>Arial</vt:lpstr>
      <vt:lpstr>Calibri</vt:lpstr>
      <vt:lpstr>corbel</vt:lpstr>
      <vt:lpstr>corbel</vt:lpstr>
      <vt:lpstr>Helvetica</vt:lpstr>
      <vt:lpstr>Lucida Grande</vt:lpstr>
      <vt:lpstr>Times New Roman</vt:lpstr>
      <vt:lpstr>Wingdings</vt:lpstr>
      <vt:lpstr>Office Theme</vt:lpstr>
      <vt:lpstr>Bitmap Image</vt:lpstr>
      <vt:lpstr>As You Like It: Translating student feedback into the design of the new library building</vt:lpstr>
      <vt:lpstr>Background</vt:lpstr>
      <vt:lpstr>PowerPoint Presentation</vt:lpstr>
      <vt:lpstr>PowerPoint Presentation</vt:lpstr>
      <vt:lpstr>PowerPoint Presentation</vt:lpstr>
      <vt:lpstr>PowerPoint Presentation</vt:lpstr>
      <vt:lpstr>Background</vt:lpstr>
      <vt:lpstr>Feasibility study</vt:lpstr>
      <vt:lpstr>2011 Student and stakeholder meetings - informing the brief</vt:lpstr>
      <vt:lpstr>PowerPoint Presentation</vt:lpstr>
      <vt:lpstr>Student and Stakeholder feedback</vt:lpstr>
      <vt:lpstr>Student meetings – developing the brief</vt:lpstr>
      <vt:lpstr>Student feedback 2013</vt:lpstr>
      <vt:lpstr>Staff visits</vt:lpstr>
      <vt:lpstr>Staff visit to Broadstock showroom</vt:lpstr>
      <vt:lpstr>Student Furniture Testing</vt:lpstr>
      <vt:lpstr>Student furniture testing</vt:lpstr>
      <vt:lpstr>BuzziBooth</vt:lpstr>
      <vt:lpstr>Dark Grey Chair</vt:lpstr>
      <vt:lpstr>PowerPoint Presentation</vt:lpstr>
      <vt:lpstr>General feedback</vt:lpstr>
      <vt:lpstr>Atrium Furniture</vt:lpstr>
      <vt:lpstr>Colours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 for Opening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Still a building site…</vt:lpstr>
      <vt:lpstr>Zoning</vt:lpstr>
      <vt:lpstr>PowerPoint Presentation</vt:lpstr>
      <vt:lpstr>PowerPoint Presentation</vt:lpstr>
      <vt:lpstr>Audience</vt:lpstr>
      <vt:lpstr>PowerPoint Presentation</vt:lpstr>
      <vt:lpstr>Behaviour mapping</vt:lpstr>
      <vt:lpstr>PowerPoint Presentation</vt:lpstr>
      <vt:lpstr>Future UX plans</vt:lpstr>
      <vt:lpstr>PowerPoint Presentation</vt:lpstr>
      <vt:lpstr>PowerPoint Presentation</vt:lpstr>
      <vt:lpstr>PowerPoint Presentation</vt:lpstr>
      <vt:lpstr>Extra Study Spaces</vt:lpstr>
      <vt:lpstr>Signage</vt:lpstr>
      <vt:lpstr>IT helpdesk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 You Like It</dc:title>
  <dc:creator>Rimmer, Helen</dc:creator>
  <cp:lastModifiedBy>m25execman@gmail.com</cp:lastModifiedBy>
  <cp:revision>36</cp:revision>
  <dcterms:modified xsi:type="dcterms:W3CDTF">2018-04-24T08:50:44Z</dcterms:modified>
</cp:coreProperties>
</file>