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slides/slide20.xml" ContentType="application/vnd.openxmlformats-officedocument.presentationml.slid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82" r:id="rId3"/>
    <p:sldId id="265" r:id="rId4"/>
    <p:sldId id="286" r:id="rId5"/>
    <p:sldId id="258" r:id="rId6"/>
    <p:sldId id="283" r:id="rId7"/>
    <p:sldId id="259" r:id="rId8"/>
    <p:sldId id="288" r:id="rId9"/>
    <p:sldId id="277" r:id="rId10"/>
    <p:sldId id="287" r:id="rId11"/>
    <p:sldId id="278" r:id="rId12"/>
    <p:sldId id="284" r:id="rId13"/>
    <p:sldId id="261" r:id="rId14"/>
    <p:sldId id="280" r:id="rId15"/>
    <p:sldId id="264" r:id="rId16"/>
    <p:sldId id="285" r:id="rId17"/>
    <p:sldId id="262" r:id="rId18"/>
    <p:sldId id="276" r:id="rId19"/>
    <p:sldId id="281" r:id="rId20"/>
    <p:sldId id="260" r:id="rId21"/>
    <p:sldId id="279" r:id="rId22"/>
    <p:sldId id="26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709" autoAdjust="0"/>
    <p:restoredTop sz="94660"/>
  </p:normalViewPr>
  <p:slideViewPr>
    <p:cSldViewPr snapToGrid="0" snapToObjects="1">
      <p:cViewPr varScale="1">
        <p:scale>
          <a:sx n="124" d="100"/>
          <a:sy n="124" d="100"/>
        </p:scale>
        <p:origin x="-1240"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7458CE-3E33-EA4C-8C85-E29DAF559D0B}"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7458CE-3E33-EA4C-8C85-E29DAF559D0B}"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7458CE-3E33-EA4C-8C85-E29DAF559D0B}"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D7458CE-3E33-EA4C-8C85-E29DAF559D0B}"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D7458CE-3E33-EA4C-8C85-E29DAF559D0B}" type="datetimeFigureOut">
              <a:rPr lang="en-US" smtClean="0"/>
              <a:pPr/>
              <a:t>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D7458CE-3E33-EA4C-8C85-E29DAF559D0B}"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D7458CE-3E33-EA4C-8C85-E29DAF559D0B}" type="datetimeFigureOut">
              <a:rPr lang="en-US" smtClean="0"/>
              <a:pPr/>
              <a:t>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D7458CE-3E33-EA4C-8C85-E29DAF559D0B}" type="datetimeFigureOut">
              <a:rPr lang="en-US" smtClean="0"/>
              <a:pPr/>
              <a:t>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7458CE-3E33-EA4C-8C85-E29DAF559D0B}" type="datetimeFigureOut">
              <a:rPr lang="en-US" smtClean="0"/>
              <a:pPr/>
              <a:t>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D7458CE-3E33-EA4C-8C85-E29DAF559D0B}"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D7458CE-3E33-EA4C-8C85-E29DAF559D0B}" type="datetimeFigureOut">
              <a:rPr lang="en-US" smtClean="0"/>
              <a:pPr/>
              <a:t>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E6E6-6164-A24B-A1DD-F4FEB7A393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458CE-3E33-EA4C-8C85-E29DAF559D0B}" type="datetimeFigureOut">
              <a:rPr lang="en-US" smtClean="0"/>
              <a:pPr/>
              <a:t>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DE6E6-6164-A24B-A1DD-F4FEB7A393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1185877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mailto:a.gray@gold.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ld.ac.uk/media/documents-by-section/about-us/governance/policies/records-management-policy.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smtClean="0">
                <a:latin typeface="Impact"/>
                <a:cs typeface="Impact"/>
              </a:rPr>
              <a:t>Is that research data in your pocket or are you just pleased to see me?</a:t>
            </a:r>
            <a:endParaRPr lang="en-US" i="1" dirty="0">
              <a:latin typeface="Impact"/>
              <a:cs typeface="Impact"/>
            </a:endParaRPr>
          </a:p>
        </p:txBody>
      </p:sp>
      <p:sp>
        <p:nvSpPr>
          <p:cNvPr id="3" name="Subtitle 2"/>
          <p:cNvSpPr>
            <a:spLocks noGrp="1"/>
          </p:cNvSpPr>
          <p:nvPr>
            <p:ph type="subTitle" idx="1"/>
          </p:nvPr>
        </p:nvSpPr>
        <p:spPr/>
        <p:txBody>
          <a:bodyPr/>
          <a:lstStyle/>
          <a:p>
            <a:r>
              <a:rPr lang="en-US" dirty="0" smtClean="0">
                <a:latin typeface="Impact"/>
                <a:cs typeface="Impact"/>
              </a:rPr>
              <a:t>RDM at Goldsmiths</a:t>
            </a:r>
            <a:endParaRPr lang="en-US" dirty="0">
              <a:latin typeface="Impact"/>
              <a:cs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11192"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What can we practically offer?</a:t>
            </a:r>
            <a:endParaRPr lang="en-US" i="1" dirty="0">
              <a:latin typeface="Impact"/>
              <a:cs typeface="Impact"/>
            </a:endParaRPr>
          </a:p>
        </p:txBody>
      </p:sp>
      <p:sp>
        <p:nvSpPr>
          <p:cNvPr id="3" name="Content Placeholder 2"/>
          <p:cNvSpPr>
            <a:spLocks noGrp="1"/>
          </p:cNvSpPr>
          <p:nvPr>
            <p:ph idx="1"/>
          </p:nvPr>
        </p:nvSpPr>
        <p:spPr/>
        <p:txBody>
          <a:bodyPr>
            <a:normAutofit fontScale="92500"/>
          </a:bodyPr>
          <a:lstStyle/>
          <a:p>
            <a:r>
              <a:rPr lang="en-US" dirty="0" smtClean="0">
                <a:latin typeface="Baskerville Old Face"/>
                <a:cs typeface="Baskerville Old Face"/>
              </a:rPr>
              <a:t>Need to</a:t>
            </a:r>
            <a:r>
              <a:rPr lang="en-US" dirty="0" smtClean="0">
                <a:latin typeface="Baskerville Old Face"/>
                <a:cs typeface="Baskerville Old Face"/>
              </a:rPr>
              <a:t> be part </a:t>
            </a:r>
            <a:r>
              <a:rPr lang="en-US" dirty="0" smtClean="0">
                <a:latin typeface="Baskerville Old Face"/>
                <a:cs typeface="Baskerville Old Face"/>
              </a:rPr>
              <a:t>of current research practice not an ‘enforcer’</a:t>
            </a:r>
          </a:p>
          <a:p>
            <a:r>
              <a:rPr lang="en-US" dirty="0" smtClean="0">
                <a:latin typeface="Baskerville Old Face"/>
                <a:cs typeface="Baskerville Old Face"/>
              </a:rPr>
              <a:t>Advice/Support on managing digital material ‘stuff’</a:t>
            </a:r>
          </a:p>
          <a:p>
            <a:r>
              <a:rPr lang="en-US" dirty="0" smtClean="0">
                <a:latin typeface="Baskerville Old Face"/>
                <a:cs typeface="Baskerville Old Face"/>
              </a:rPr>
              <a:t>File formats, file sizes, file naming conventions, storage, back up, annotation, </a:t>
            </a:r>
            <a:r>
              <a:rPr lang="en-US" dirty="0" err="1" smtClean="0">
                <a:latin typeface="Baskerville Old Face"/>
                <a:cs typeface="Baskerville Old Face"/>
              </a:rPr>
              <a:t>anonymisation</a:t>
            </a:r>
            <a:r>
              <a:rPr lang="en-US" dirty="0" smtClean="0">
                <a:latin typeface="Baskerville Old Face"/>
                <a:cs typeface="Baskerville Old Face"/>
              </a:rPr>
              <a:t>, ethics</a:t>
            </a:r>
          </a:p>
          <a:p>
            <a:r>
              <a:rPr lang="en-US" dirty="0" smtClean="0">
                <a:latin typeface="Baskerville Old Face"/>
                <a:cs typeface="Baskerville Old Face"/>
              </a:rPr>
              <a:t>Create a record/registry (at least we know it exists)</a:t>
            </a:r>
          </a:p>
          <a:p>
            <a:r>
              <a:rPr lang="en-US" dirty="0" smtClean="0">
                <a:latin typeface="Baskerville Old Face"/>
                <a:cs typeface="Baskerville Old Face"/>
              </a:rPr>
              <a:t>Conversations on ‘sharing’ later</a:t>
            </a:r>
            <a:endParaRPr lang="en-US" dirty="0">
              <a:latin typeface="Baskerville Old Face"/>
              <a:cs typeface="Baskerville Old Fac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42862"/>
            <a:ext cx="9201873" cy="68151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LEARN Case Study</a:t>
            </a:r>
            <a:endParaRPr lang="en-US" i="1" dirty="0">
              <a:latin typeface="Impact"/>
              <a:cs typeface="Impact"/>
            </a:endParaRPr>
          </a:p>
        </p:txBody>
      </p:sp>
      <p:sp>
        <p:nvSpPr>
          <p:cNvPr id="3" name="Content Placeholder 2"/>
          <p:cNvSpPr>
            <a:spLocks noGrp="1"/>
          </p:cNvSpPr>
          <p:nvPr>
            <p:ph idx="1"/>
          </p:nvPr>
        </p:nvSpPr>
        <p:spPr/>
        <p:txBody>
          <a:bodyPr>
            <a:normAutofit/>
          </a:bodyPr>
          <a:lstStyle/>
          <a:p>
            <a:r>
              <a:rPr lang="en-US" dirty="0" smtClean="0">
                <a:latin typeface="Baskerville Old Face"/>
                <a:cs typeface="Baskerville Old Face"/>
              </a:rPr>
              <a:t>Practice research project</a:t>
            </a:r>
          </a:p>
          <a:p>
            <a:r>
              <a:rPr lang="en-US" dirty="0" smtClean="0">
                <a:latin typeface="Baskerville Old Face"/>
                <a:cs typeface="Baskerville Old Face"/>
              </a:rPr>
              <a:t>Complex/multimedia/multi output project</a:t>
            </a:r>
          </a:p>
          <a:p>
            <a:r>
              <a:rPr lang="en-US" dirty="0" smtClean="0">
                <a:latin typeface="Baskerville Old Face"/>
                <a:cs typeface="Baskerville Old Face"/>
              </a:rPr>
              <a:t>Series of installations in forests across UK</a:t>
            </a:r>
          </a:p>
          <a:p>
            <a:r>
              <a:rPr lang="en-US" dirty="0" smtClean="0">
                <a:latin typeface="Baskerville Old Face"/>
                <a:cs typeface="Baskerville Old Face"/>
              </a:rPr>
              <a:t>Sound/Music responding to the natural environment/weather</a:t>
            </a:r>
          </a:p>
          <a:p>
            <a:r>
              <a:rPr lang="en-US" dirty="0" smtClean="0">
                <a:latin typeface="Baskerville Old Face"/>
                <a:cs typeface="Baskerville Old Face"/>
              </a:rPr>
              <a:t>GRO team member/PhD student/</a:t>
            </a:r>
            <a:r>
              <a:rPr lang="en-US" dirty="0" err="1" smtClean="0">
                <a:latin typeface="Baskerville Old Face"/>
                <a:cs typeface="Baskerville Old Face"/>
              </a:rPr>
              <a:t>Practising</a:t>
            </a:r>
            <a:r>
              <a:rPr lang="en-US" dirty="0" smtClean="0">
                <a:latin typeface="Baskerville Old Face"/>
                <a:cs typeface="Baskerville Old Face"/>
              </a:rPr>
              <a:t> artist</a:t>
            </a:r>
            <a:endParaRPr lang="en-US" dirty="0">
              <a:latin typeface="Baskerville Old Face"/>
              <a:cs typeface="Baskerville Old Fac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latin typeface="Impact"/>
                <a:cs typeface="Impact"/>
              </a:rPr>
              <a:t>Living Symphonies</a:t>
            </a:r>
            <a:br>
              <a:rPr lang="en-US" i="1" dirty="0" smtClean="0">
                <a:latin typeface="Impact"/>
                <a:cs typeface="Impact"/>
              </a:rPr>
            </a:br>
            <a:r>
              <a:rPr lang="en-US" i="1" dirty="0" smtClean="0">
                <a:latin typeface="Impact"/>
                <a:cs typeface="Impact"/>
                <a:hlinkClick r:id="rId2"/>
              </a:rPr>
              <a:t>https://vimeo.com/111858776</a:t>
            </a:r>
            <a:r>
              <a:rPr lang="en-US" i="1" dirty="0" smtClean="0">
                <a:latin typeface="Impact"/>
                <a:cs typeface="Impact"/>
              </a:rPr>
              <a:t>  </a:t>
            </a:r>
            <a:endParaRPr lang="en-US" i="1" dirty="0">
              <a:latin typeface="Impact"/>
              <a:cs typeface="Impact"/>
            </a:endParaRPr>
          </a:p>
        </p:txBody>
      </p:sp>
      <p:sp>
        <p:nvSpPr>
          <p:cNvPr id="3" name="Content Placeholder 2"/>
          <p:cNvSpPr>
            <a:spLocks noGrp="1"/>
          </p:cNvSpPr>
          <p:nvPr>
            <p:ph idx="1"/>
          </p:nvPr>
        </p:nvSpPr>
        <p:spPr/>
        <p:txBody>
          <a:bodyPr>
            <a:normAutofit/>
          </a:bodyPr>
          <a:lstStyle/>
          <a:p>
            <a:pPr algn="ctr">
              <a:buNone/>
            </a:pPr>
            <a:r>
              <a:rPr lang="en-US" sz="2595" i="1" dirty="0">
                <a:latin typeface="Baskerville Old Face"/>
                <a:cs typeface="Baskerville Old Face"/>
              </a:rPr>
              <a:t>a landscape sound installation by James </a:t>
            </a:r>
            <a:r>
              <a:rPr lang="en-US" sz="2595" i="1" dirty="0" err="1">
                <a:latin typeface="Baskerville Old Face"/>
                <a:cs typeface="Baskerville Old Face"/>
              </a:rPr>
              <a:t>Bulley</a:t>
            </a:r>
            <a:r>
              <a:rPr lang="en-US" sz="2595" i="1" dirty="0">
                <a:latin typeface="Baskerville Old Face"/>
                <a:cs typeface="Baskerville Old Face"/>
              </a:rPr>
              <a:t> and Daniel Jones, which toured across four different forests in the UK in the summer of 2014. The work portrays the thriving activity of the forest's wildlife, plants and atmospheric conditions, creating an ever-changing sound symphony heard from a network of 24 speakers hidden throughout the forest itself. Working with ecologists and wildlife experts across the United UK, Jones/</a:t>
            </a:r>
            <a:r>
              <a:rPr lang="en-US" sz="2595" i="1" dirty="0" err="1">
                <a:latin typeface="Baskerville Old Face"/>
                <a:cs typeface="Baskerville Old Face"/>
              </a:rPr>
              <a:t>Bulley</a:t>
            </a:r>
            <a:r>
              <a:rPr lang="en-US" sz="2595" i="1" dirty="0">
                <a:latin typeface="Baskerville Old Face"/>
                <a:cs typeface="Baskerville Old Face"/>
              </a:rPr>
              <a:t> developed highly detailed maps of the flora and fauna that inhabited each forest site where the installation was to take </a:t>
            </a:r>
            <a:r>
              <a:rPr lang="en-US" sz="2595" i="1" dirty="0" smtClean="0">
                <a:latin typeface="Baskerville Old Face"/>
                <a:cs typeface="Baskerville Old Face"/>
              </a:rPr>
              <a:t>place  </a:t>
            </a:r>
            <a:endParaRPr lang="en-GB" sz="2595" i="1" dirty="0" smtClean="0">
              <a:latin typeface="Baskerville Old Face"/>
              <a:cs typeface="Baskerville Old Face"/>
            </a:endParaRPr>
          </a:p>
          <a:p>
            <a:endParaRPr lang="en-US" dirty="0">
              <a:latin typeface="Impact"/>
              <a:cs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044651"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Living Symphonies Data</a:t>
            </a:r>
            <a:endParaRPr lang="en-US" i="1" dirty="0">
              <a:latin typeface="Impact"/>
              <a:cs typeface="Impact"/>
            </a:endParaRPr>
          </a:p>
        </p:txBody>
      </p:sp>
      <p:sp>
        <p:nvSpPr>
          <p:cNvPr id="3" name="Content Placeholder 2"/>
          <p:cNvSpPr>
            <a:spLocks noGrp="1"/>
          </p:cNvSpPr>
          <p:nvPr>
            <p:ph idx="1"/>
          </p:nvPr>
        </p:nvSpPr>
        <p:spPr/>
        <p:txBody>
          <a:bodyPr>
            <a:normAutofit fontScale="62500" lnSpcReduction="20000"/>
          </a:bodyPr>
          <a:lstStyle/>
          <a:p>
            <a:r>
              <a:rPr lang="en-US" dirty="0" smtClean="0">
                <a:latin typeface="Baskerville Old Face"/>
                <a:cs typeface="Baskerville Old Face"/>
              </a:rPr>
              <a:t>Year long data collection</a:t>
            </a:r>
          </a:p>
          <a:p>
            <a:r>
              <a:rPr lang="en-US" dirty="0" smtClean="0">
                <a:latin typeface="Baskerville Old Face"/>
                <a:cs typeface="Baskerville Old Face"/>
              </a:rPr>
              <a:t>Survey data : Ecological surveys, photographic surveys, illustrations of organisms, field recordings of forest/birds, site documentation, musical recordings with musicians, software simulations of forest, </a:t>
            </a:r>
          </a:p>
          <a:p>
            <a:r>
              <a:rPr lang="en-US" dirty="0" smtClean="0">
                <a:latin typeface="Baskerville Old Face"/>
                <a:cs typeface="Baskerville Old Face"/>
              </a:rPr>
              <a:t>Ancillary data: written testimonials, press coverage, video/audio/photographic documentation of sites while live, captures of weather data</a:t>
            </a:r>
          </a:p>
          <a:p>
            <a:r>
              <a:rPr lang="en-US" dirty="0" smtClean="0">
                <a:latin typeface="Baskerville Old Face"/>
                <a:cs typeface="Baskerville Old Face"/>
              </a:rPr>
              <a:t>Formats/Tools: excel spreadsheets, </a:t>
            </a:r>
            <a:r>
              <a:rPr lang="en-US" dirty="0" err="1" smtClean="0">
                <a:latin typeface="Baskerville Old Face"/>
                <a:cs typeface="Baskerville Old Face"/>
              </a:rPr>
              <a:t>google</a:t>
            </a:r>
            <a:r>
              <a:rPr lang="en-US" dirty="0" smtClean="0">
                <a:latin typeface="Baskerville Old Face"/>
                <a:cs typeface="Baskerville Old Face"/>
              </a:rPr>
              <a:t> docs/drive, </a:t>
            </a:r>
            <a:r>
              <a:rPr lang="en-US" dirty="0" err="1" smtClean="0">
                <a:latin typeface="Baskerville Old Face"/>
                <a:cs typeface="Baskerville Old Face"/>
              </a:rPr>
              <a:t>dropbox</a:t>
            </a:r>
            <a:r>
              <a:rPr lang="en-US" dirty="0" smtClean="0">
                <a:latin typeface="Baskerville Old Face"/>
                <a:cs typeface="Baskerville Old Face"/>
              </a:rPr>
              <a:t>, adobe illustrator, </a:t>
            </a:r>
            <a:r>
              <a:rPr lang="en-US" dirty="0" err="1" smtClean="0">
                <a:latin typeface="Baskerville Old Face"/>
                <a:cs typeface="Baskerville Old Face"/>
              </a:rPr>
              <a:t>ableton</a:t>
            </a:r>
            <a:r>
              <a:rPr lang="en-US" dirty="0" smtClean="0">
                <a:latin typeface="Baskerville Old Face"/>
                <a:cs typeface="Baskerville Old Face"/>
              </a:rPr>
              <a:t> live, pro tools, HD film, </a:t>
            </a:r>
            <a:r>
              <a:rPr lang="en-US" dirty="0" err="1" smtClean="0">
                <a:latin typeface="Baskerville Old Face"/>
                <a:cs typeface="Baskerville Old Face"/>
              </a:rPr>
              <a:t>photoshop</a:t>
            </a:r>
            <a:r>
              <a:rPr lang="en-US" dirty="0" smtClean="0">
                <a:latin typeface="Baskerville Old Face"/>
                <a:cs typeface="Baskerville Old Face"/>
              </a:rPr>
              <a:t>, DSL cameras, professional microphones, python, C++, paper, paparazzi screen capture, </a:t>
            </a:r>
            <a:r>
              <a:rPr lang="en-US" dirty="0" err="1" smtClean="0">
                <a:latin typeface="Baskerville Old Face"/>
                <a:cs typeface="Baskerville Old Face"/>
              </a:rPr>
              <a:t>pdf</a:t>
            </a:r>
            <a:r>
              <a:rPr lang="en-US" dirty="0" smtClean="0">
                <a:latin typeface="Baskerville Old Face"/>
                <a:cs typeface="Baskerville Old Face"/>
              </a:rPr>
              <a:t> conversion tools, custom weather capture software, hard drives, </a:t>
            </a:r>
            <a:r>
              <a:rPr lang="en-US" dirty="0" err="1" smtClean="0">
                <a:latin typeface="Baskerville Old Face"/>
                <a:cs typeface="Baskerville Old Face"/>
              </a:rPr>
              <a:t>ipads</a:t>
            </a:r>
            <a:endParaRPr lang="en-US" dirty="0" smtClean="0">
              <a:latin typeface="Baskerville Old Face"/>
              <a:cs typeface="Baskerville Old Face"/>
            </a:endParaRPr>
          </a:p>
          <a:p>
            <a:r>
              <a:rPr lang="en-US" dirty="0" smtClean="0">
                <a:latin typeface="Baskerville Old Face"/>
                <a:cs typeface="Baskerville Old Face"/>
              </a:rPr>
              <a:t>Multiple creators: artists, volunteers, project crew, commissioned artists, visitors, local environmental groups, environmental researchers</a:t>
            </a:r>
          </a:p>
          <a:p>
            <a:r>
              <a:rPr lang="en-US" dirty="0" smtClean="0">
                <a:latin typeface="Baskerville Old Face"/>
                <a:cs typeface="Baskerville Old Face"/>
              </a:rPr>
              <a:t>Back Up/Storage: </a:t>
            </a:r>
            <a:r>
              <a:rPr lang="en-US" dirty="0" err="1" smtClean="0">
                <a:latin typeface="Baskerville Old Face"/>
                <a:cs typeface="Baskerville Old Face"/>
              </a:rPr>
              <a:t>Dropbox</a:t>
            </a:r>
            <a:r>
              <a:rPr lang="en-US" dirty="0" smtClean="0">
                <a:latin typeface="Baskerville Old Face"/>
                <a:cs typeface="Baskerville Old Face"/>
              </a:rPr>
              <a:t>, hard drives</a:t>
            </a:r>
          </a:p>
          <a:p>
            <a:r>
              <a:rPr lang="en-US" dirty="0" smtClean="0">
                <a:latin typeface="Baskerville Old Face"/>
                <a:cs typeface="Baskerville Old Face"/>
              </a:rPr>
              <a:t>Sharing: via project website</a:t>
            </a:r>
          </a:p>
          <a:p>
            <a:endParaRPr lang="en-US" dirty="0" smtClean="0">
              <a:latin typeface="Impact"/>
              <a:cs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cintosh HD:Users:jbull010:Downloads:-Thetford_Photo_Survey_v1_300dpi-20p-1024x682.jpg"/>
          <p:cNvPicPr/>
          <p:nvPr/>
        </p:nvPicPr>
        <p:blipFill>
          <a:blip r:embed="rId2">
            <a:extLst>
              <a:ext uri="{28A0092B-C50C-407E-A947-70E740481C1C}">
                <a14:useLocalDpi xmlns:lc="http://schemas.openxmlformats.org/drawingml/2006/lockedCanvas"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p="http://schemas.openxmlformats.org/presentationml/2006/main" val="0"/>
              </a:ext>
            </a:extLst>
          </a:blip>
          <a:srcRect/>
          <a:stretch>
            <a:fillRect/>
          </a:stretch>
        </p:blipFill>
        <p:spPr bwMode="auto">
          <a:xfrm>
            <a:off x="0" y="1"/>
            <a:ext cx="9143999"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72424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8420" y="-513632"/>
            <a:ext cx="9886540" cy="77770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Plans/</a:t>
            </a:r>
            <a:r>
              <a:rPr lang="en-US" i="1" dirty="0" smtClean="0">
                <a:latin typeface="Impact"/>
                <a:cs typeface="Impact"/>
              </a:rPr>
              <a:t>Future/</a:t>
            </a:r>
            <a:r>
              <a:rPr lang="en-US" i="1" dirty="0" err="1" smtClean="0">
                <a:latin typeface="Impact"/>
                <a:cs typeface="Impact"/>
              </a:rPr>
              <a:t>wishlist</a:t>
            </a:r>
            <a:r>
              <a:rPr lang="en-US" i="1" dirty="0" smtClean="0">
                <a:latin typeface="Impact"/>
                <a:cs typeface="Impact"/>
              </a:rPr>
              <a:t>	</a:t>
            </a:r>
            <a:r>
              <a:rPr lang="en-US" i="1" dirty="0" smtClean="0">
                <a:latin typeface="Impact"/>
                <a:cs typeface="Impact"/>
              </a:rPr>
              <a:t>	</a:t>
            </a:r>
            <a:endParaRPr lang="en-US" i="1" dirty="0">
              <a:latin typeface="Impact"/>
              <a:cs typeface="Impact"/>
            </a:endParaRPr>
          </a:p>
        </p:txBody>
      </p:sp>
      <p:sp>
        <p:nvSpPr>
          <p:cNvPr id="3" name="Content Placeholder 2"/>
          <p:cNvSpPr>
            <a:spLocks noGrp="1"/>
          </p:cNvSpPr>
          <p:nvPr>
            <p:ph idx="1"/>
          </p:nvPr>
        </p:nvSpPr>
        <p:spPr/>
        <p:txBody>
          <a:bodyPr>
            <a:normAutofit fontScale="70000" lnSpcReduction="20000"/>
          </a:bodyPr>
          <a:lstStyle/>
          <a:p>
            <a:r>
              <a:rPr lang="en-US" dirty="0" smtClean="0">
                <a:latin typeface="Baskerville Old Face"/>
                <a:cs typeface="Baskerville Old Face"/>
              </a:rPr>
              <a:t>Focus on our practical knowledge strengths</a:t>
            </a:r>
          </a:p>
          <a:p>
            <a:r>
              <a:rPr lang="en-US" dirty="0" smtClean="0">
                <a:latin typeface="Baskerville Old Face"/>
                <a:cs typeface="Baskerville Old Face"/>
              </a:rPr>
              <a:t>Integrated approach with new data </a:t>
            </a:r>
            <a:r>
              <a:rPr lang="en-US" dirty="0" smtClean="0">
                <a:latin typeface="Baskerville Old Face"/>
                <a:cs typeface="Baskerville Old Face"/>
              </a:rPr>
              <a:t>officer/IT</a:t>
            </a:r>
          </a:p>
          <a:p>
            <a:r>
              <a:rPr lang="en-US" dirty="0" smtClean="0">
                <a:latin typeface="Baskerville Old Face"/>
                <a:cs typeface="Baskerville Old Face"/>
              </a:rPr>
              <a:t>Online information</a:t>
            </a:r>
          </a:p>
          <a:p>
            <a:r>
              <a:rPr lang="en-US" dirty="0" smtClean="0">
                <a:latin typeface="Baskerville Old Face"/>
                <a:cs typeface="Baskerville Old Face"/>
              </a:rPr>
              <a:t>Library subject team training</a:t>
            </a:r>
          </a:p>
          <a:p>
            <a:r>
              <a:rPr lang="en-US" dirty="0" smtClean="0">
                <a:latin typeface="Baskerville Old Face"/>
                <a:cs typeface="Baskerville Old Face"/>
              </a:rPr>
              <a:t>Specific guide on practice </a:t>
            </a:r>
            <a:r>
              <a:rPr lang="en-US" dirty="0" smtClean="0">
                <a:latin typeface="Baskerville Old Face"/>
                <a:cs typeface="Baskerville Old Face"/>
              </a:rPr>
              <a:t>research (working on </a:t>
            </a:r>
            <a:r>
              <a:rPr lang="en-US" smtClean="0">
                <a:latin typeface="Baskerville Old Face"/>
                <a:cs typeface="Baskerville Old Face"/>
              </a:rPr>
              <a:t>that now)</a:t>
            </a:r>
          </a:p>
          <a:p>
            <a:r>
              <a:rPr lang="en-US" dirty="0" smtClean="0">
                <a:latin typeface="Baskerville Old Face"/>
                <a:cs typeface="Baskerville Old Face"/>
              </a:rPr>
              <a:t>Target specific departments e.g. Sociology, Psychology, Design	and Graduate School (PhDs)</a:t>
            </a:r>
          </a:p>
          <a:p>
            <a:r>
              <a:rPr lang="en-US" dirty="0" smtClean="0">
                <a:latin typeface="Baskerville Old Face"/>
                <a:cs typeface="Baskerville Old Face"/>
              </a:rPr>
              <a:t>New staff?</a:t>
            </a:r>
          </a:p>
          <a:p>
            <a:r>
              <a:rPr lang="en-US" dirty="0" smtClean="0">
                <a:latin typeface="Baskerville Old Face"/>
                <a:cs typeface="Baskerville Old Face"/>
              </a:rPr>
              <a:t>Small project on data analytics </a:t>
            </a:r>
            <a:r>
              <a:rPr lang="en-US" dirty="0" err="1" smtClean="0">
                <a:latin typeface="Baskerville Old Face"/>
                <a:cs typeface="Baskerville Old Face"/>
              </a:rPr>
              <a:t>w</a:t>
            </a:r>
            <a:r>
              <a:rPr lang="en-US" dirty="0" smtClean="0">
                <a:latin typeface="Baskerville Old Face"/>
                <a:cs typeface="Baskerville Old Face"/>
              </a:rPr>
              <a:t> Library Systems Team (direct experience of managing data e.g. </a:t>
            </a:r>
            <a:r>
              <a:rPr lang="en-US" dirty="0" err="1" smtClean="0">
                <a:latin typeface="Baskerville Old Face"/>
                <a:cs typeface="Baskerville Old Face"/>
              </a:rPr>
              <a:t>anonymisation</a:t>
            </a:r>
            <a:r>
              <a:rPr lang="en-US" dirty="0" smtClean="0">
                <a:latin typeface="Baskerville Old Face"/>
                <a:cs typeface="Baskerville Old Face"/>
              </a:rPr>
              <a:t>)</a:t>
            </a:r>
          </a:p>
          <a:p>
            <a:r>
              <a:rPr lang="en-US" dirty="0" smtClean="0">
                <a:latin typeface="Baskerville Old Face"/>
                <a:cs typeface="Baskerville Old Face"/>
              </a:rPr>
              <a:t>Using datasets – </a:t>
            </a:r>
            <a:r>
              <a:rPr lang="en-US" dirty="0" smtClean="0">
                <a:latin typeface="Baskerville Old Face"/>
                <a:cs typeface="Baskerville Old Face"/>
              </a:rPr>
              <a:t>TDM</a:t>
            </a:r>
          </a:p>
          <a:p>
            <a:r>
              <a:rPr lang="en-US" dirty="0" smtClean="0">
                <a:latin typeface="Baskerville Old Face"/>
                <a:cs typeface="Baskerville Old Face"/>
              </a:rPr>
              <a:t>Clarify the advantages of RDM as a service for Institution e.g. REF environment section</a:t>
            </a:r>
            <a:endParaRPr lang="en-US" dirty="0">
              <a:latin typeface="Baskerville Old Face"/>
              <a:cs typeface="Baskerville Old Fac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515715"/>
            <a:ext cx="9144000" cy="809392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9223150" cy="6858000"/>
          </a:xfrm>
          <a:prstGeom prst="rect">
            <a:avLst/>
          </a:prstGeom>
        </p:spPr>
      </p:pic>
      <p:sp>
        <p:nvSpPr>
          <p:cNvPr id="5" name="TextBox 4"/>
          <p:cNvSpPr txBox="1"/>
          <p:nvPr/>
        </p:nvSpPr>
        <p:spPr>
          <a:xfrm>
            <a:off x="457200" y="274638"/>
            <a:ext cx="4223627" cy="646331"/>
          </a:xfrm>
          <a:prstGeom prst="rect">
            <a:avLst/>
          </a:prstGeom>
          <a:noFill/>
        </p:spPr>
        <p:txBody>
          <a:bodyPr wrap="square" rtlCol="0">
            <a:spAutoFit/>
          </a:bodyPr>
          <a:lstStyle/>
          <a:p>
            <a:r>
              <a:rPr lang="en-US" dirty="0" smtClean="0">
                <a:latin typeface="Impact"/>
                <a:cs typeface="Impact"/>
              </a:rPr>
              <a:t>Andrew Gray </a:t>
            </a:r>
            <a:r>
              <a:rPr lang="en-US" dirty="0" smtClean="0">
                <a:latin typeface="Impact"/>
                <a:cs typeface="Impact"/>
                <a:hlinkClick r:id="rId3"/>
              </a:rPr>
              <a:t>a.gray@gold.ac.uk</a:t>
            </a:r>
            <a:endParaRPr lang="en-US" dirty="0" smtClean="0">
              <a:latin typeface="Impact"/>
              <a:cs typeface="Impact"/>
            </a:endParaRPr>
          </a:p>
          <a:p>
            <a:r>
              <a:rPr lang="en-US" dirty="0" smtClean="0">
                <a:latin typeface="Impact"/>
                <a:cs typeface="Impact"/>
              </a:rPr>
              <a:t>020 7919 7161</a:t>
            </a:r>
            <a:endParaRPr lang="en-US" dirty="0">
              <a:latin typeface="Impact"/>
              <a:cs typeface="Impac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Goldsmiths</a:t>
            </a:r>
            <a:endParaRPr lang="en-US" i="1" dirty="0">
              <a:latin typeface="Impact"/>
              <a:cs typeface="Impact"/>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Baskerville Old Face"/>
                <a:cs typeface="Baskerville Old Face"/>
              </a:rPr>
              <a:t>18 departments (AHSS with a bit of science)</a:t>
            </a:r>
          </a:p>
          <a:p>
            <a:r>
              <a:rPr lang="en-US" dirty="0" smtClean="0">
                <a:latin typeface="Baskerville Old Face"/>
                <a:cs typeface="Baskerville Old Face"/>
              </a:rPr>
              <a:t>Interdisciplinary</a:t>
            </a:r>
          </a:p>
          <a:p>
            <a:r>
              <a:rPr lang="en-US" dirty="0" smtClean="0">
                <a:latin typeface="Baskerville Old Face"/>
                <a:cs typeface="Baskerville Old Face"/>
              </a:rPr>
              <a:t>ESRC </a:t>
            </a:r>
            <a:r>
              <a:rPr lang="en-US" dirty="0" smtClean="0">
                <a:latin typeface="Baskerville Old Face"/>
                <a:cs typeface="Baskerville Old Face"/>
              </a:rPr>
              <a:t>main </a:t>
            </a:r>
            <a:r>
              <a:rPr lang="en-US" dirty="0" smtClean="0">
                <a:latin typeface="Baskerville Old Face"/>
                <a:cs typeface="Baskerville Old Face"/>
              </a:rPr>
              <a:t>funder </a:t>
            </a:r>
          </a:p>
          <a:p>
            <a:r>
              <a:rPr lang="en-US" dirty="0" smtClean="0">
                <a:latin typeface="Baskerville Old Face"/>
                <a:cs typeface="Baskerville Old Face"/>
              </a:rPr>
              <a:t>REF2014 ‘almost 3 quarters 3*or 4*’</a:t>
            </a:r>
          </a:p>
          <a:p>
            <a:r>
              <a:rPr lang="en-US" dirty="0" smtClean="0">
                <a:latin typeface="Baskerville Old Face"/>
                <a:cs typeface="Baskerville Old Face"/>
              </a:rPr>
              <a:t>14581 items in Goldsmiths Research Online GRO</a:t>
            </a:r>
          </a:p>
          <a:p>
            <a:r>
              <a:rPr lang="en-US" dirty="0" smtClean="0">
                <a:latin typeface="Baskerville Old Face"/>
                <a:cs typeface="Baskerville Old Face"/>
              </a:rPr>
              <a:t>5 items in Goldsmiths Data Online</a:t>
            </a:r>
          </a:p>
          <a:p>
            <a:r>
              <a:rPr lang="en-US" dirty="0" smtClean="0">
                <a:latin typeface="Baskerville Old Face"/>
                <a:cs typeface="Baskerville Old Face"/>
              </a:rPr>
              <a:t>4 Services/Repositories </a:t>
            </a:r>
            <a:r>
              <a:rPr lang="en-US" dirty="0" smtClean="0">
                <a:latin typeface="Baskerville Old Face"/>
                <a:cs typeface="Baskerville Old Face"/>
              </a:rPr>
              <a:t>(Research/Data/Journals</a:t>
            </a:r>
            <a:r>
              <a:rPr lang="en-US" dirty="0" smtClean="0">
                <a:latin typeface="Baskerville Old Face"/>
                <a:cs typeface="Baskerville Old Face"/>
              </a:rPr>
              <a:t>/Archives)</a:t>
            </a:r>
          </a:p>
          <a:p>
            <a:r>
              <a:rPr lang="en-US" dirty="0" smtClean="0">
                <a:latin typeface="Baskerville Old Face"/>
                <a:cs typeface="Baskerville Old Face"/>
              </a:rPr>
              <a:t>3 staff = 1.5 FTE + Me</a:t>
            </a:r>
          </a:p>
          <a:p>
            <a:r>
              <a:rPr lang="en-US" dirty="0" smtClean="0">
                <a:latin typeface="Baskerville Old Face"/>
                <a:cs typeface="Baskerville Old Face"/>
              </a:rPr>
              <a:t>Part of Kaptur project – RDM in visual arts</a:t>
            </a:r>
          </a:p>
          <a:p>
            <a:endParaRPr lang="en-US" dirty="0" smtClean="0">
              <a:latin typeface="Baskerville Old Face"/>
              <a:cs typeface="Baskerville Old Face"/>
            </a:endParaRPr>
          </a:p>
          <a:p>
            <a:endParaRPr lang="en-US" dirty="0">
              <a:latin typeface="Baskerville Old Face"/>
              <a:cs typeface="Baskerville Old Fac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503903"/>
            <a:ext cx="9144000" cy="77512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Current situation</a:t>
            </a:r>
            <a:endParaRPr lang="en-US" i="1" dirty="0">
              <a:latin typeface="Impact"/>
              <a:cs typeface="Impact"/>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Baskerville Old Face"/>
                <a:cs typeface="Baskerville Old Face"/>
              </a:rPr>
              <a:t>Very little research data identified</a:t>
            </a:r>
          </a:p>
          <a:p>
            <a:r>
              <a:rPr lang="en-US" dirty="0" smtClean="0">
                <a:latin typeface="Baskerville Old Face"/>
                <a:cs typeface="Baskerville Old Face"/>
              </a:rPr>
              <a:t>Contact all RCUK funded researchers</a:t>
            </a:r>
          </a:p>
          <a:p>
            <a:r>
              <a:rPr lang="en-US" dirty="0" smtClean="0">
                <a:latin typeface="Baskerville Old Face"/>
                <a:cs typeface="Baskerville Old Face"/>
              </a:rPr>
              <a:t>DMP support at Research office</a:t>
            </a:r>
          </a:p>
          <a:p>
            <a:r>
              <a:rPr lang="en-US" dirty="0" smtClean="0">
                <a:latin typeface="Baskerville Old Face"/>
                <a:cs typeface="Baskerville Old Face"/>
              </a:rPr>
              <a:t>Final data GRO team</a:t>
            </a:r>
          </a:p>
          <a:p>
            <a:r>
              <a:rPr lang="en-US" dirty="0" smtClean="0">
                <a:latin typeface="Baskerville Old Face"/>
                <a:cs typeface="Baskerville Old Face"/>
              </a:rPr>
              <a:t>Restructures in research office – new data officer</a:t>
            </a:r>
          </a:p>
          <a:p>
            <a:r>
              <a:rPr lang="en-US" dirty="0" smtClean="0">
                <a:latin typeface="Baskerville Old Face"/>
                <a:cs typeface="Baskerville Old Face"/>
              </a:rPr>
              <a:t>Online support/Information on RDM not </a:t>
            </a:r>
            <a:r>
              <a:rPr lang="en-US" dirty="0" smtClean="0">
                <a:latin typeface="Baskerville Old Face"/>
                <a:cs typeface="Baskerville Old Face"/>
              </a:rPr>
              <a:t>provided</a:t>
            </a:r>
          </a:p>
          <a:p>
            <a:r>
              <a:rPr lang="en-US" dirty="0" smtClean="0">
                <a:latin typeface="Baskerville Old Face"/>
                <a:cs typeface="Baskerville Old Face"/>
              </a:rPr>
              <a:t>RDM </a:t>
            </a:r>
            <a:r>
              <a:rPr lang="en-US" dirty="0" smtClean="0">
                <a:latin typeface="Baskerville Old Face"/>
                <a:cs typeface="Baskerville Old Face"/>
              </a:rPr>
              <a:t>Statement </a:t>
            </a:r>
            <a:r>
              <a:rPr lang="en-US" dirty="0" smtClean="0">
                <a:latin typeface="Baskerville Old Face"/>
                <a:cs typeface="Baskerville Old Face"/>
              </a:rPr>
              <a:t>online as part of records management policy </a:t>
            </a:r>
            <a:r>
              <a:rPr lang="en-US" dirty="0" smtClean="0">
                <a:latin typeface="Baskerville Old Face"/>
                <a:cs typeface="Baskerville Old Face"/>
                <a:hlinkClick r:id="rId2"/>
              </a:rPr>
              <a:t>http://www.gold.ac.uk/media/documents-by-section/about-us/governance/policies/records-management-</a:t>
            </a:r>
            <a:r>
              <a:rPr lang="en-US" dirty="0" smtClean="0">
                <a:latin typeface="Baskerville Old Face"/>
                <a:cs typeface="Baskerville Old Face"/>
                <a:hlinkClick r:id="rId2"/>
              </a:rPr>
              <a:t>policy.pdf</a:t>
            </a:r>
            <a:r>
              <a:rPr lang="en-US" dirty="0" smtClean="0">
                <a:latin typeface="Baskerville Old Face"/>
                <a:cs typeface="Baskerville Old Face"/>
              </a:rPr>
              <a:t> </a:t>
            </a:r>
            <a:endParaRPr lang="en-US" dirty="0" smtClean="0">
              <a:latin typeface="Baskerville Old Face"/>
              <a:cs typeface="Baskerville Old Face"/>
            </a:endParaRPr>
          </a:p>
          <a:p>
            <a:endParaRPr lang="en-US" dirty="0" smtClean="0">
              <a:latin typeface="Impact"/>
              <a:cs typeface="Impact"/>
            </a:endParaRPr>
          </a:p>
          <a:p>
            <a:endParaRPr lang="en-US" dirty="0">
              <a:latin typeface="Impact"/>
              <a:cs typeface="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97" y="0"/>
            <a:ext cx="9336031"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Barriers/Issues</a:t>
            </a:r>
            <a:endParaRPr lang="en-US" i="1" dirty="0">
              <a:latin typeface="Impact"/>
              <a:cs typeface="Impact"/>
            </a:endParaRPr>
          </a:p>
        </p:txBody>
      </p:sp>
      <p:sp>
        <p:nvSpPr>
          <p:cNvPr id="3" name="Content Placeholder 2"/>
          <p:cNvSpPr>
            <a:spLocks noGrp="1"/>
          </p:cNvSpPr>
          <p:nvPr>
            <p:ph idx="1"/>
          </p:nvPr>
        </p:nvSpPr>
        <p:spPr/>
        <p:txBody>
          <a:bodyPr>
            <a:normAutofit lnSpcReduction="10000"/>
          </a:bodyPr>
          <a:lstStyle/>
          <a:p>
            <a:r>
              <a:rPr lang="en-US" dirty="0" smtClean="0">
                <a:latin typeface="Baskerville Old Face"/>
                <a:cs typeface="Baskerville Old Face"/>
              </a:rPr>
              <a:t>REF/HEFCE/OA focus</a:t>
            </a:r>
          </a:p>
          <a:p>
            <a:r>
              <a:rPr lang="en-US" dirty="0" smtClean="0">
                <a:latin typeface="Baskerville Old Face"/>
                <a:cs typeface="Baskerville Old Face"/>
              </a:rPr>
              <a:t>Staffing resources</a:t>
            </a:r>
          </a:p>
          <a:p>
            <a:r>
              <a:rPr lang="en-US" dirty="0" smtClean="0">
                <a:latin typeface="Baskerville Old Face"/>
                <a:cs typeface="Baskerville Old Face"/>
              </a:rPr>
              <a:t>Research support mainly within GRO/Myself</a:t>
            </a:r>
          </a:p>
          <a:p>
            <a:r>
              <a:rPr lang="en-US" dirty="0" smtClean="0">
                <a:latin typeface="Baskerville Old Face"/>
                <a:cs typeface="Baskerville Old Face"/>
              </a:rPr>
              <a:t>Lack of confidence in library subject team</a:t>
            </a:r>
          </a:p>
          <a:p>
            <a:r>
              <a:rPr lang="en-US" dirty="0" smtClean="0">
                <a:latin typeface="Baskerville Old Face"/>
                <a:cs typeface="Baskerville Old Face"/>
              </a:rPr>
              <a:t>Student experience focus</a:t>
            </a:r>
          </a:p>
          <a:p>
            <a:r>
              <a:rPr lang="en-US" dirty="0" smtClean="0">
                <a:latin typeface="Baskerville Old Face"/>
                <a:cs typeface="Baskerville Old Face"/>
              </a:rPr>
              <a:t>Practice research</a:t>
            </a:r>
          </a:p>
          <a:p>
            <a:r>
              <a:rPr lang="en-US" dirty="0" smtClean="0">
                <a:latin typeface="Baskerville Old Face"/>
                <a:cs typeface="Baskerville Old Face"/>
              </a:rPr>
              <a:t>Research output vs research data</a:t>
            </a:r>
          </a:p>
          <a:p>
            <a:r>
              <a:rPr lang="en-US" dirty="0" smtClean="0">
                <a:latin typeface="Baskerville Old Face"/>
                <a:cs typeface="Baskerville Old Face"/>
              </a:rPr>
              <a:t>A service that is not requested</a:t>
            </a:r>
            <a:endParaRPr lang="en-US" dirty="0">
              <a:latin typeface="Baskerville Old Face"/>
              <a:cs typeface="Baskerville Old Fac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4312" y="0"/>
            <a:ext cx="9428312"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Impact"/>
                <a:cs typeface="Impact"/>
              </a:rPr>
              <a:t>Who wants it?</a:t>
            </a:r>
            <a:endParaRPr lang="en-US" i="1" dirty="0">
              <a:latin typeface="Impact"/>
              <a:cs typeface="Impact"/>
            </a:endParaRPr>
          </a:p>
        </p:txBody>
      </p:sp>
      <p:sp>
        <p:nvSpPr>
          <p:cNvPr id="3" name="Content Placeholder 2"/>
          <p:cNvSpPr>
            <a:spLocks noGrp="1"/>
          </p:cNvSpPr>
          <p:nvPr>
            <p:ph idx="1"/>
          </p:nvPr>
        </p:nvSpPr>
        <p:spPr/>
        <p:txBody>
          <a:bodyPr/>
          <a:lstStyle/>
          <a:p>
            <a:r>
              <a:rPr lang="en-US" dirty="0" smtClean="0">
                <a:latin typeface="Baskerville Old Face"/>
                <a:cs typeface="Baskerville Old Face"/>
              </a:rPr>
              <a:t>Funders</a:t>
            </a:r>
          </a:p>
          <a:p>
            <a:r>
              <a:rPr lang="en-US" dirty="0" smtClean="0">
                <a:latin typeface="Baskerville Old Face"/>
                <a:cs typeface="Baskerville Old Face"/>
              </a:rPr>
              <a:t>Natural progression from OA for outputs</a:t>
            </a:r>
          </a:p>
          <a:p>
            <a:r>
              <a:rPr lang="en-US" dirty="0" smtClean="0">
                <a:latin typeface="Baskerville Old Face"/>
                <a:cs typeface="Baskerville Old Face"/>
              </a:rPr>
              <a:t>Compliance – a </a:t>
            </a:r>
            <a:r>
              <a:rPr lang="en-US" strike="sngStrike" dirty="0" smtClean="0">
                <a:latin typeface="Baskerville Old Face"/>
                <a:cs typeface="Baskerville Old Face"/>
              </a:rPr>
              <a:t>dirty</a:t>
            </a:r>
            <a:r>
              <a:rPr lang="en-US" dirty="0" smtClean="0">
                <a:latin typeface="Baskerville Old Face"/>
                <a:cs typeface="Baskerville Old Face"/>
              </a:rPr>
              <a:t> hated word?</a:t>
            </a:r>
          </a:p>
          <a:p>
            <a:r>
              <a:rPr lang="en-US" dirty="0" smtClean="0">
                <a:latin typeface="Baskerville Old Face"/>
                <a:cs typeface="Baskerville Old Face"/>
              </a:rPr>
              <a:t>PhD students requested training </a:t>
            </a:r>
          </a:p>
          <a:p>
            <a:r>
              <a:rPr lang="en-US" dirty="0" smtClean="0">
                <a:latin typeface="Baskerville Old Face"/>
                <a:cs typeface="Baskerville Old Face"/>
              </a:rPr>
              <a:t>Sharing is still a problem – desire and resource</a:t>
            </a:r>
          </a:p>
          <a:p>
            <a:endParaRPr lang="en-US" dirty="0">
              <a:latin typeface="Baskerville Old Face"/>
              <a:cs typeface="Baskerville Old Fa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528</TotalTime>
  <Words>708</Words>
  <Application>Microsoft Macintosh PowerPoint</Application>
  <PresentationFormat>On-screen Show (4:3)</PresentationFormat>
  <Paragraphs>70</Paragraphs>
  <Slides>22</Slides>
  <Notes>0</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Is that research data in your pocket or are you just pleased to see me?</vt:lpstr>
      <vt:lpstr>Slide 2</vt:lpstr>
      <vt:lpstr>Goldsmiths</vt:lpstr>
      <vt:lpstr>Slide 4</vt:lpstr>
      <vt:lpstr>Current situation</vt:lpstr>
      <vt:lpstr>Slide 6</vt:lpstr>
      <vt:lpstr>Barriers/Issues</vt:lpstr>
      <vt:lpstr>Slide 8</vt:lpstr>
      <vt:lpstr>Who wants it?</vt:lpstr>
      <vt:lpstr>Slide 10</vt:lpstr>
      <vt:lpstr>What can we practically offer?</vt:lpstr>
      <vt:lpstr>Slide 12</vt:lpstr>
      <vt:lpstr>LEARN Case Study</vt:lpstr>
      <vt:lpstr>Slide 14</vt:lpstr>
      <vt:lpstr>Living Symphonies https://vimeo.com/111858776  </vt:lpstr>
      <vt:lpstr>Slide 16</vt:lpstr>
      <vt:lpstr>Living Symphonies Data</vt:lpstr>
      <vt:lpstr>Slide 18</vt:lpstr>
      <vt:lpstr>Slide 19</vt:lpstr>
      <vt:lpstr>Plans/Future/wishlist  </vt:lpstr>
      <vt:lpstr>Slide 21</vt:lpstr>
      <vt:lpstr>Slide 22</vt:lpstr>
    </vt:vector>
  </TitlesOfParts>
  <Company>university of the arts london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that research data in your pocket or are you just pleased to see me?</dc:title>
  <dc:creator>andrew gray</dc:creator>
  <cp:lastModifiedBy>andrew gray</cp:lastModifiedBy>
  <cp:revision>6</cp:revision>
  <dcterms:created xsi:type="dcterms:W3CDTF">2017-03-20T08:38:36Z</dcterms:created>
  <dcterms:modified xsi:type="dcterms:W3CDTF">2017-03-20T09:49:50Z</dcterms:modified>
</cp:coreProperties>
</file>