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5" r:id="rId2"/>
  </p:sldMasterIdLst>
  <p:notesMasterIdLst>
    <p:notesMasterId r:id="rId13"/>
  </p:notesMasterIdLst>
  <p:handoutMasterIdLst>
    <p:handoutMasterId r:id="rId14"/>
  </p:handoutMasterIdLst>
  <p:sldIdLst>
    <p:sldId id="264" r:id="rId3"/>
    <p:sldId id="312" r:id="rId4"/>
    <p:sldId id="313" r:id="rId5"/>
    <p:sldId id="306" r:id="rId6"/>
    <p:sldId id="315" r:id="rId7"/>
    <p:sldId id="299" r:id="rId8"/>
    <p:sldId id="293" r:id="rId9"/>
    <p:sldId id="295" r:id="rId10"/>
    <p:sldId id="280" r:id="rId11"/>
    <p:sldId id="310" r:id="rId12"/>
  </p:sldIdLst>
  <p:sldSz cx="9144000" cy="6858000" type="screen4x3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0" autoAdjust="0"/>
    <p:restoredTop sz="97361" autoAdjust="0"/>
  </p:normalViewPr>
  <p:slideViewPr>
    <p:cSldViewPr snapToGrid="0" snapToObjects="1">
      <p:cViewPr varScale="1">
        <p:scale>
          <a:sx n="69" d="100"/>
          <a:sy n="69" d="100"/>
        </p:scale>
        <p:origin x="140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86E2F6-6026-3D45-8208-E79D180AB3EF}" type="datetimeFigureOut">
              <a:rPr lang="en-US" smtClean="0">
                <a:latin typeface="Arial"/>
              </a:rPr>
              <a:pPr/>
              <a:t>3/20/2017</a:t>
            </a:fld>
            <a:endParaRPr lang="en-US" dirty="0"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898FED-EED0-4448-87AD-AE9AF645AC3C}" type="slidenum">
              <a:rPr lang="en-US" smtClean="0">
                <a:latin typeface="Arial"/>
              </a:rPr>
              <a:pPr/>
              <a:t>‹#›</a:t>
            </a:fld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46127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/>
              </a:defRPr>
            </a:lvl1pPr>
          </a:lstStyle>
          <a:p>
            <a:fld id="{C5D33D00-4BF7-0B41-A8D3-ED2E802E64CF}" type="datetimeFigureOut">
              <a:rPr lang="en-US" smtClean="0"/>
              <a:pPr/>
              <a:t>3/20/2017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/>
              </a:defRPr>
            </a:lvl1pPr>
          </a:lstStyle>
          <a:p>
            <a:fld id="{6A8504A0-751B-F342-BA02-EB8DF62D85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7072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504A0-751B-F342-BA02-EB8DF62D85A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5035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504A0-751B-F342-BA02-EB8DF62D85A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048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504A0-751B-F342-BA02-EB8DF62D85A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977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504A0-751B-F342-BA02-EB8DF62D85A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0719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504A0-751B-F342-BA02-EB8DF62D85A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8204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504A0-751B-F342-BA02-EB8DF62D85A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1274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504A0-751B-F342-BA02-EB8DF62D85A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0766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504A0-751B-F342-BA02-EB8DF62D85A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485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504A0-751B-F342-BA02-EB8DF62D85A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2730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504A0-751B-F342-BA02-EB8DF62D85A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980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-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ine 2"/>
          <p:cNvSpPr>
            <a:spLocks noChangeShapeType="1"/>
          </p:cNvSpPr>
          <p:nvPr userDrawn="1"/>
        </p:nvSpPr>
        <p:spPr bwMode="auto">
          <a:xfrm>
            <a:off x="2192216" y="5616541"/>
            <a:ext cx="6307015" cy="0"/>
          </a:xfrm>
          <a:prstGeom prst="line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dirty="0">
              <a:latin typeface="Arial"/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2192216" y="1524001"/>
            <a:ext cx="6307015" cy="3797300"/>
          </a:xfrm>
          <a:prstGeom prst="rect">
            <a:avLst/>
          </a:prstGeom>
          <a:noFill/>
        </p:spPr>
        <p:txBody>
          <a:bodyPr lIns="0" tIns="0" rIns="0" bIns="0" anchor="b" anchorCtr="0">
            <a:normAutofit/>
          </a:bodyPr>
          <a:lstStyle>
            <a:lvl1pPr algn="l">
              <a:lnSpc>
                <a:spcPct val="100000"/>
              </a:lnSpc>
              <a:defRPr sz="8000" b="1" cap="none" baseline="0"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22" name="Text Placeholder 2"/>
          <p:cNvSpPr>
            <a:spLocks noGrp="1"/>
          </p:cNvSpPr>
          <p:nvPr>
            <p:ph type="body" idx="1"/>
          </p:nvPr>
        </p:nvSpPr>
        <p:spPr>
          <a:xfrm>
            <a:off x="2192216" y="5929313"/>
            <a:ext cx="6307015" cy="639762"/>
          </a:xfrm>
        </p:spPr>
        <p:txBody>
          <a:bodyPr lIns="0" tIns="0" rIns="0" bIns="0" anchor="t" anchorCtr="0"/>
          <a:lstStyle>
            <a:lvl1pPr marL="0" indent="0">
              <a:buNone/>
              <a:defRPr sz="2400" b="0" i="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pic>
        <p:nvPicPr>
          <p:cNvPr id="2" name="Picture 1" descr="UAL_Logo_White_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00" y="306000"/>
            <a:ext cx="3251200" cy="88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350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ext &amp;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33500" y="1530000"/>
            <a:ext cx="7290000" cy="4537075"/>
          </a:xfrm>
        </p:spPr>
        <p:txBody>
          <a:bodyPr vert="eaVert"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333500" y="6261100"/>
            <a:ext cx="7290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0" y="0"/>
            <a:ext cx="9144000" cy="1092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2247900" y="180000"/>
            <a:ext cx="6375600" cy="7879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333500" y="6356350"/>
            <a:ext cx="7290000" cy="36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1400" baseline="0">
                <a:latin typeface="Arial"/>
              </a:defRPr>
            </a:lvl1pPr>
          </a:lstStyle>
          <a:p>
            <a:endParaRPr lang="en-US" dirty="0"/>
          </a:p>
        </p:txBody>
      </p:sp>
      <p:pic>
        <p:nvPicPr>
          <p:cNvPr id="9" name="Picture 8" descr="UAL_Logo_Black_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50" y="162000"/>
            <a:ext cx="2032000" cy="55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21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F468-2E39-0C48-A261-34D9281B5181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3/20/2017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952D8-A54E-2347-B18F-812DC5D535A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52350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F468-2E39-0C48-A261-34D9281B5181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3/20/2017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952D8-A54E-2347-B18F-812DC5D535A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954098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F468-2E39-0C48-A261-34D9281B5181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3/20/2017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952D8-A54E-2347-B18F-812DC5D535A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147671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F468-2E39-0C48-A261-34D9281B5181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3/20/2017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952D8-A54E-2347-B18F-812DC5D535A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679499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F468-2E39-0C48-A261-34D9281B5181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3/20/2017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952D8-A54E-2347-B18F-812DC5D535A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71613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F468-2E39-0C48-A261-34D9281B5181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3/20/2017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952D8-A54E-2347-B18F-812DC5D535A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544021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F468-2E39-0C48-A261-34D9281B5181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3/20/2017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952D8-A54E-2347-B18F-812DC5D535A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312813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F468-2E39-0C48-A261-34D9281B5181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3/20/2017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952D8-A54E-2347-B18F-812DC5D535A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576482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F468-2E39-0C48-A261-34D9281B5181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3/20/2017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952D8-A54E-2347-B18F-812DC5D535A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4219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-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UAL_Logo_Black_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00" y="306000"/>
            <a:ext cx="3251200" cy="889000"/>
          </a:xfrm>
          <a:prstGeom prst="rect">
            <a:avLst/>
          </a:prstGeom>
        </p:spPr>
      </p:pic>
      <p:sp>
        <p:nvSpPr>
          <p:cNvPr id="12" name="Line 2"/>
          <p:cNvSpPr>
            <a:spLocks noChangeShapeType="1"/>
          </p:cNvSpPr>
          <p:nvPr userDrawn="1"/>
        </p:nvSpPr>
        <p:spPr bwMode="auto">
          <a:xfrm>
            <a:off x="2192216" y="5616541"/>
            <a:ext cx="6307015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dirty="0">
              <a:ln>
                <a:solidFill>
                  <a:schemeClr val="tx1"/>
                </a:solidFill>
              </a:ln>
              <a:latin typeface="Arial"/>
            </a:endParaRPr>
          </a:p>
        </p:txBody>
      </p:sp>
      <p:sp>
        <p:nvSpPr>
          <p:cNvPr id="22" name="Text Placeholder 2"/>
          <p:cNvSpPr>
            <a:spLocks noGrp="1"/>
          </p:cNvSpPr>
          <p:nvPr>
            <p:ph type="body" idx="1"/>
          </p:nvPr>
        </p:nvSpPr>
        <p:spPr>
          <a:xfrm>
            <a:off x="2192216" y="5929313"/>
            <a:ext cx="6307015" cy="639762"/>
          </a:xfrm>
        </p:spPr>
        <p:txBody>
          <a:bodyPr lIns="0" tIns="0" rIns="0" bIns="0" anchor="t" anchorCtr="0"/>
          <a:lstStyle>
            <a:lvl1pPr marL="0" indent="0">
              <a:buNone/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192216" y="1524001"/>
            <a:ext cx="6307015" cy="3797300"/>
          </a:xfrm>
          <a:prstGeom prst="rect">
            <a:avLst/>
          </a:prstGeom>
          <a:noFill/>
        </p:spPr>
        <p:txBody>
          <a:bodyPr lIns="0" tIns="0" rIns="0" bIns="0" anchor="b" anchorCtr="0">
            <a:normAutofit/>
          </a:bodyPr>
          <a:lstStyle>
            <a:lvl1pPr algn="l">
              <a:lnSpc>
                <a:spcPct val="100000"/>
              </a:lnSpc>
              <a:defRPr sz="8000" b="1" cap="none" baseline="0">
                <a:solidFill>
                  <a:schemeClr val="tx1"/>
                </a:solidFill>
                <a:latin typeface="Arial"/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105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F468-2E39-0C48-A261-34D9281B5181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3/20/2017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952D8-A54E-2347-B18F-812DC5D535A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26467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F468-2E39-0C48-A261-34D9281B5181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3/20/2017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952D8-A54E-2347-B18F-812DC5D535A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95678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Su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1092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</a:endParaRP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2247900" y="180000"/>
            <a:ext cx="6375600" cy="7879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333500" y="6261100"/>
            <a:ext cx="7290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2"/>
          <p:cNvSpPr>
            <a:spLocks noGrp="1"/>
          </p:cNvSpPr>
          <p:nvPr>
            <p:ph type="body" idx="14"/>
          </p:nvPr>
        </p:nvSpPr>
        <p:spPr>
          <a:xfrm>
            <a:off x="1332000" y="1530000"/>
            <a:ext cx="7290000" cy="4507200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15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333500" y="6356350"/>
            <a:ext cx="7290000" cy="36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1400" baseline="0">
                <a:latin typeface="Arial"/>
              </a:defRPr>
            </a:lvl1pPr>
          </a:lstStyle>
          <a:p>
            <a:endParaRPr lang="en-US" dirty="0"/>
          </a:p>
        </p:txBody>
      </p:sp>
      <p:pic>
        <p:nvPicPr>
          <p:cNvPr id="9" name="Picture 8" descr="UAL_Logo_Black_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50" y="162000"/>
            <a:ext cx="2032000" cy="55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414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, Title &amp; Su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1092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3500" y="2141999"/>
            <a:ext cx="7290000" cy="39600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2247900" y="180000"/>
            <a:ext cx="6375600" cy="7879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333500" y="6261100"/>
            <a:ext cx="7290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2"/>
          <p:cNvSpPr>
            <a:spLocks noGrp="1"/>
          </p:cNvSpPr>
          <p:nvPr>
            <p:ph type="body" idx="14"/>
          </p:nvPr>
        </p:nvSpPr>
        <p:spPr>
          <a:xfrm>
            <a:off x="1333500" y="1307368"/>
            <a:ext cx="7290000" cy="639762"/>
          </a:xfrm>
        </p:spPr>
        <p:txBody>
          <a:bodyPr anchor="b">
            <a:normAutofit/>
          </a:bodyPr>
          <a:lstStyle>
            <a:lvl1pPr marL="0" indent="0">
              <a:spcAft>
                <a:spcPts val="0"/>
              </a:spcAft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13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333500" y="6356350"/>
            <a:ext cx="7290000" cy="36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1400" baseline="0">
                <a:latin typeface="Arial"/>
              </a:defRPr>
            </a:lvl1pPr>
          </a:lstStyle>
          <a:p>
            <a:endParaRPr lang="en-US" dirty="0"/>
          </a:p>
        </p:txBody>
      </p:sp>
      <p:pic>
        <p:nvPicPr>
          <p:cNvPr id="10" name="Picture 9" descr="UAL_Logo_Black_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50" y="162000"/>
            <a:ext cx="2032000" cy="55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410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&amp;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3500" y="1530000"/>
            <a:ext cx="7290000" cy="4508497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333500" y="6261100"/>
            <a:ext cx="7290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0" y="0"/>
            <a:ext cx="9144000" cy="1092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2247900" y="180000"/>
            <a:ext cx="6375600" cy="7879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333500" y="6356350"/>
            <a:ext cx="7290000" cy="36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1400" baseline="0">
                <a:latin typeface="Arial"/>
              </a:defRPr>
            </a:lvl1pPr>
          </a:lstStyle>
          <a:p>
            <a:endParaRPr lang="en-US" dirty="0"/>
          </a:p>
        </p:txBody>
      </p:sp>
      <p:pic>
        <p:nvPicPr>
          <p:cNvPr id="13" name="Picture 12" descr="UAL_Logo_Black_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50" y="162000"/>
            <a:ext cx="2032000" cy="55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434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, Title &amp; Su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1333500" y="6261100"/>
            <a:ext cx="7290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1333500" y="2142000"/>
            <a:ext cx="3510000" cy="3960000"/>
          </a:xfrm>
        </p:spPr>
        <p:txBody>
          <a:bodyPr numCol="1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2"/>
          </p:nvPr>
        </p:nvSpPr>
        <p:spPr>
          <a:xfrm>
            <a:off x="5105600" y="2141999"/>
            <a:ext cx="3510000" cy="3960000"/>
          </a:xfrm>
        </p:spPr>
        <p:txBody>
          <a:bodyPr numCol="1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9144000" cy="1092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</a:endParaRPr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>
          <a:xfrm>
            <a:off x="2247900" y="180000"/>
            <a:ext cx="6375600" cy="7879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4"/>
          </p:nvPr>
        </p:nvSpPr>
        <p:spPr>
          <a:xfrm>
            <a:off x="1333500" y="1307368"/>
            <a:ext cx="7290000" cy="639762"/>
          </a:xfrm>
        </p:spPr>
        <p:txBody>
          <a:bodyPr anchor="b">
            <a:normAutofit/>
          </a:bodyPr>
          <a:lstStyle>
            <a:lvl1pPr marL="0" indent="0">
              <a:spcAft>
                <a:spcPts val="0"/>
              </a:spcAft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333500" y="6356350"/>
            <a:ext cx="7290000" cy="36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1400" baseline="0">
                <a:latin typeface="Arial"/>
              </a:defRPr>
            </a:lvl1pPr>
          </a:lstStyle>
          <a:p>
            <a:endParaRPr lang="en-US" dirty="0"/>
          </a:p>
        </p:txBody>
      </p:sp>
      <p:pic>
        <p:nvPicPr>
          <p:cNvPr id="14" name="Picture 13" descr="UAL_Logo_Black_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50" y="162000"/>
            <a:ext cx="2032000" cy="55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293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&amp;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1333500" y="6261100"/>
            <a:ext cx="7290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1333500" y="1530000"/>
            <a:ext cx="3505200" cy="4508497"/>
          </a:xfrm>
        </p:spPr>
        <p:txBody>
          <a:bodyPr numCol="1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2"/>
          </p:nvPr>
        </p:nvSpPr>
        <p:spPr>
          <a:xfrm>
            <a:off x="5105600" y="1530000"/>
            <a:ext cx="3505200" cy="4508497"/>
          </a:xfrm>
        </p:spPr>
        <p:txBody>
          <a:bodyPr numCol="1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0"/>
            <a:ext cx="9144000" cy="1092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</a:endParaRP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2247900" y="180000"/>
            <a:ext cx="6375600" cy="7879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333500" y="6356350"/>
            <a:ext cx="7290000" cy="36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1400" baseline="0">
                <a:latin typeface="Arial"/>
              </a:defRPr>
            </a:lvl1pPr>
          </a:lstStyle>
          <a:p>
            <a:endParaRPr lang="en-US" dirty="0"/>
          </a:p>
        </p:txBody>
      </p:sp>
      <p:pic>
        <p:nvPicPr>
          <p:cNvPr id="10" name="Picture 9" descr="UAL_Logo_Black_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50" y="162000"/>
            <a:ext cx="2032000" cy="55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257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&amp;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1333500" y="6261100"/>
            <a:ext cx="7290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0" y="0"/>
            <a:ext cx="9144000" cy="1092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2247900" y="180000"/>
            <a:ext cx="6375600" cy="7879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333500" y="6356350"/>
            <a:ext cx="7290000" cy="36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1400" baseline="0">
                <a:latin typeface="Arial"/>
              </a:defRPr>
            </a:lvl1pPr>
          </a:lstStyle>
          <a:p>
            <a:endParaRPr lang="en-US" dirty="0"/>
          </a:p>
        </p:txBody>
      </p:sp>
      <p:pic>
        <p:nvPicPr>
          <p:cNvPr id="8" name="Picture 7" descr="UAL_Logo_Black_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50" y="162000"/>
            <a:ext cx="2032000" cy="55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585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1333500" y="6261100"/>
            <a:ext cx="7290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0" y="0"/>
            <a:ext cx="9144000" cy="1092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2247900" y="180000"/>
            <a:ext cx="6375600" cy="7879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333500" y="6356350"/>
            <a:ext cx="7290000" cy="36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1400" baseline="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16" name="Picture Placeholder 1"/>
          <p:cNvSpPr>
            <a:spLocks noGrp="1"/>
          </p:cNvSpPr>
          <p:nvPr>
            <p:ph type="pic" idx="1"/>
          </p:nvPr>
        </p:nvSpPr>
        <p:spPr>
          <a:xfrm>
            <a:off x="1333500" y="1530000"/>
            <a:ext cx="7290000" cy="4537075"/>
          </a:xfrm>
        </p:spPr>
      </p:sp>
      <p:pic>
        <p:nvPicPr>
          <p:cNvPr id="8" name="Picture 7" descr="UAL_Logo_Black_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50" y="162000"/>
            <a:ext cx="2032000" cy="55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013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3500" y="1562102"/>
            <a:ext cx="7290000" cy="450849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dirty="0" smtClean="0"/>
              <a:t> Click to edit Master text styles</a:t>
            </a:r>
          </a:p>
          <a:p>
            <a:pPr lvl="1"/>
            <a:r>
              <a:rPr lang="en-GB" dirty="0" smtClean="0"/>
              <a:t> Second level</a:t>
            </a:r>
          </a:p>
          <a:p>
            <a:pPr lvl="2"/>
            <a:r>
              <a:rPr lang="en-GB" dirty="0" smtClean="0"/>
              <a:t> Third level</a:t>
            </a:r>
          </a:p>
          <a:p>
            <a:pPr lvl="3"/>
            <a:r>
              <a:rPr lang="en-GB" dirty="0" smtClean="0"/>
              <a:t> Fourth level</a:t>
            </a:r>
          </a:p>
          <a:p>
            <a:pPr lvl="4"/>
            <a:r>
              <a:rPr lang="en-GB" dirty="0" smtClean="0"/>
              <a:t> 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642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  <p:sldLayoutId id="2147483650" r:id="rId5"/>
    <p:sldLayoutId id="2147483664" r:id="rId6"/>
    <p:sldLayoutId id="2147483652" r:id="rId7"/>
    <p:sldLayoutId id="2147483654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defTabSz="457200" rtl="0" eaLnBrk="1" latinLnBrk="0" hangingPunct="1">
        <a:spcBef>
          <a:spcPct val="0"/>
        </a:spcBef>
        <a:buNone/>
        <a:defRPr sz="3600" b="1" i="0" kern="1200" baseline="0">
          <a:solidFill>
            <a:schemeClr val="bg1"/>
          </a:solidFill>
          <a:latin typeface="Arial"/>
          <a:ea typeface="+mj-ea"/>
          <a:cs typeface="+mj-cs"/>
        </a:defRPr>
      </a:lvl1pPr>
    </p:titleStyle>
    <p:bodyStyle>
      <a:lvl1pPr marL="216000" indent="-216000" algn="l" defTabSz="457200" rtl="0" eaLnBrk="1" latinLnBrk="0" hangingPunct="1">
        <a:lnSpc>
          <a:spcPts val="2400"/>
        </a:lnSpc>
        <a:spcBef>
          <a:spcPts val="0"/>
        </a:spcBef>
        <a:spcAft>
          <a:spcPts val="1200"/>
        </a:spcAft>
        <a:buClrTx/>
        <a:buSzPct val="100000"/>
        <a:buFontTx/>
        <a:buBlip>
          <a:blip r:embed="rId12"/>
        </a:buBlip>
        <a:defRPr sz="2000" kern="1200" baseline="0">
          <a:solidFill>
            <a:schemeClr val="tx1"/>
          </a:solidFill>
          <a:latin typeface="Arial"/>
          <a:ea typeface="+mn-ea"/>
          <a:cs typeface="+mn-cs"/>
        </a:defRPr>
      </a:lvl1pPr>
      <a:lvl2pPr marL="360000" indent="-216000" algn="l" defTabSz="457200" rtl="0" eaLnBrk="1" latinLnBrk="0" hangingPunct="1">
        <a:lnSpc>
          <a:spcPts val="2400"/>
        </a:lnSpc>
        <a:spcBef>
          <a:spcPts val="0"/>
        </a:spcBef>
        <a:spcAft>
          <a:spcPts val="1200"/>
        </a:spcAft>
        <a:buClrTx/>
        <a:buSzPct val="100000"/>
        <a:buFontTx/>
        <a:buBlip>
          <a:blip r:embed="rId12"/>
        </a:buBlip>
        <a:defRPr sz="2000" kern="1200" baseline="0">
          <a:solidFill>
            <a:schemeClr val="tx1"/>
          </a:solidFill>
          <a:latin typeface="Arial"/>
          <a:ea typeface="+mn-ea"/>
          <a:cs typeface="+mn-cs"/>
        </a:defRPr>
      </a:lvl2pPr>
      <a:lvl3pPr marL="504000" indent="-216000" algn="l" defTabSz="457200" rtl="0" eaLnBrk="1" latinLnBrk="0" hangingPunct="1">
        <a:lnSpc>
          <a:spcPts val="2400"/>
        </a:lnSpc>
        <a:spcBef>
          <a:spcPts val="0"/>
        </a:spcBef>
        <a:spcAft>
          <a:spcPts val="1200"/>
        </a:spcAft>
        <a:buClrTx/>
        <a:buSzPct val="100000"/>
        <a:buFontTx/>
        <a:buBlip>
          <a:blip r:embed="rId12"/>
        </a:buBlip>
        <a:defRPr sz="2000" kern="1200" baseline="0">
          <a:solidFill>
            <a:schemeClr val="tx1"/>
          </a:solidFill>
          <a:latin typeface="Arial"/>
          <a:ea typeface="+mn-ea"/>
          <a:cs typeface="+mn-cs"/>
        </a:defRPr>
      </a:lvl3pPr>
      <a:lvl4pPr marL="648000" indent="-216000" algn="l" defTabSz="457200" rtl="0" eaLnBrk="1" latinLnBrk="0" hangingPunct="1">
        <a:lnSpc>
          <a:spcPts val="2400"/>
        </a:lnSpc>
        <a:spcBef>
          <a:spcPts val="0"/>
        </a:spcBef>
        <a:spcAft>
          <a:spcPts val="1200"/>
        </a:spcAft>
        <a:buClrTx/>
        <a:buSzPct val="100000"/>
        <a:buFontTx/>
        <a:buBlip>
          <a:blip r:embed="rId12"/>
        </a:buBlip>
        <a:defRPr sz="2000" kern="1200" baseline="0">
          <a:solidFill>
            <a:schemeClr val="tx1"/>
          </a:solidFill>
          <a:latin typeface="Arial"/>
          <a:ea typeface="+mn-ea"/>
          <a:cs typeface="+mn-cs"/>
        </a:defRPr>
      </a:lvl4pPr>
      <a:lvl5pPr marL="792000" indent="-216000" algn="l" defTabSz="457200" rtl="0" eaLnBrk="1" latinLnBrk="0" hangingPunct="1">
        <a:lnSpc>
          <a:spcPts val="2400"/>
        </a:lnSpc>
        <a:spcBef>
          <a:spcPts val="0"/>
        </a:spcBef>
        <a:spcAft>
          <a:spcPts val="1200"/>
        </a:spcAft>
        <a:buClrTx/>
        <a:buSzPct val="100000"/>
        <a:buFontTx/>
        <a:buBlip>
          <a:blip r:embed="rId12"/>
        </a:buBlip>
        <a:defRPr sz="2000" kern="1200" baseline="0"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CF468-2E39-0C48-A261-34D9281B5181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3/20/2017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952D8-A54E-2347-B18F-812DC5D535A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92129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alresearchonline.arts.ac.uk/7935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alresearchonline.arts.ac.uk/9522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hyperlink" Target="http://ualresearchonline.arts.ac.uk/5130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alresearchonline.arts.ac.uk/10758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ualresearchonline.arts.ac.uk/10760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Research data management at UAL</a:t>
            </a:r>
            <a:endParaRPr lang="en-US" sz="6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1200" dirty="0" smtClean="0"/>
              <a:t>Jeremy Barraud, Deputy Director, Research Management and Administration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en-US" sz="1200" dirty="0"/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1200" dirty="0" smtClean="0"/>
              <a:t>Jess Crilly, Associate Director, Content &amp; Discovery, Library Services</a:t>
            </a:r>
          </a:p>
        </p:txBody>
      </p:sp>
    </p:spTree>
    <p:extLst>
      <p:ext uri="{BB962C8B-B14F-4D97-AF65-F5344CB8AC3E}">
        <p14:creationId xmlns:p14="http://schemas.microsoft.com/office/powerpoint/2010/main" val="251260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of practice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GB" b="0" dirty="0" smtClean="0"/>
              <a:t>Embedding RDM into everyday business – impact on CRIS, digital asset management</a:t>
            </a:r>
          </a:p>
          <a:p>
            <a:pPr marL="342900" indent="-342900">
              <a:buFont typeface="Arial"/>
              <a:buChar char="•"/>
            </a:pPr>
            <a:endParaRPr lang="en-GB" b="0" dirty="0"/>
          </a:p>
          <a:p>
            <a:pPr marL="342900" indent="-342900">
              <a:buFont typeface="Arial"/>
              <a:buChar char="•"/>
            </a:pPr>
            <a:r>
              <a:rPr lang="en-GB" b="0" dirty="0" smtClean="0"/>
              <a:t>Storage</a:t>
            </a:r>
            <a:endParaRPr lang="en-GB" b="0" dirty="0"/>
          </a:p>
          <a:p>
            <a:pPr marL="342900" indent="-342900">
              <a:buFont typeface="Arial"/>
              <a:buChar char="•"/>
            </a:pPr>
            <a:endParaRPr lang="en-GB" b="0" dirty="0"/>
          </a:p>
          <a:p>
            <a:pPr marL="342900" indent="-342900">
              <a:buFont typeface="Arial"/>
              <a:buChar char="•"/>
            </a:pPr>
            <a:r>
              <a:rPr lang="en-GB" b="0" dirty="0" smtClean="0"/>
              <a:t>Balance between academic and professional practice</a:t>
            </a:r>
          </a:p>
          <a:p>
            <a:pPr marL="342900" indent="-342900">
              <a:buFont typeface="Arial"/>
              <a:buChar char="•"/>
            </a:pPr>
            <a:endParaRPr lang="en-GB" b="0" dirty="0"/>
          </a:p>
          <a:p>
            <a:pPr marL="342900" indent="-342900">
              <a:buFont typeface="Arial"/>
              <a:buChar char="•"/>
            </a:pPr>
            <a:r>
              <a:rPr lang="en-GB" b="0" dirty="0" smtClean="0"/>
              <a:t>Learning by doing – academics, research support staff, IT staff; participation in Jisc Research Data Spring</a:t>
            </a:r>
          </a:p>
          <a:p>
            <a:pPr marL="342900" indent="-342900">
              <a:buFont typeface="Arial"/>
              <a:buChar char="•"/>
            </a:pPr>
            <a:endParaRPr lang="en-GB" b="0" dirty="0"/>
          </a:p>
          <a:p>
            <a:pPr marL="342900" indent="-342900">
              <a:buFont typeface="Arial"/>
              <a:buChar char="•"/>
            </a:pPr>
            <a:r>
              <a:rPr lang="en-GB" b="0" dirty="0" smtClean="0"/>
              <a:t>Monitoring sector developments</a:t>
            </a:r>
          </a:p>
          <a:p>
            <a:pPr marL="342900" indent="-342900">
              <a:buFont typeface="Arial"/>
              <a:buChar char="•"/>
            </a:pPr>
            <a:endParaRPr lang="en-GB" b="0" dirty="0"/>
          </a:p>
          <a:p>
            <a:pPr marL="342900" indent="-342900">
              <a:buFont typeface="Arial"/>
              <a:buChar char="•"/>
            </a:pPr>
            <a:endParaRPr lang="en-GB" b="0" dirty="0"/>
          </a:p>
          <a:p>
            <a:pPr marL="342900" indent="-342900">
              <a:buFont typeface="Arial"/>
              <a:buChar char="•"/>
            </a:pPr>
            <a:endParaRPr lang="en-GB" b="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00" dirty="0" smtClean="0"/>
              <a:t>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70623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0594" y="1530000"/>
            <a:ext cx="4438106" cy="4508497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dirty="0"/>
              <a:t>Largest arts and design university in </a:t>
            </a:r>
            <a:r>
              <a:rPr lang="en-US" dirty="0" smtClean="0"/>
              <a:t>Europe</a:t>
            </a:r>
            <a:endParaRPr lang="en-US" dirty="0"/>
          </a:p>
          <a:p>
            <a:pPr marL="0" indent="0">
              <a:buNone/>
            </a:pPr>
            <a:r>
              <a:rPr lang="en-US" sz="1600" dirty="0" smtClean="0"/>
              <a:t>		Central </a:t>
            </a:r>
            <a:r>
              <a:rPr lang="en-US" sz="1600" dirty="0"/>
              <a:t>Saint Martins;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</a:t>
            </a:r>
            <a:r>
              <a:rPr lang="en-US" sz="1600" dirty="0" smtClean="0"/>
              <a:t>London </a:t>
            </a:r>
            <a:r>
              <a:rPr lang="en-US" sz="1600" dirty="0"/>
              <a:t>College of Communication; </a:t>
            </a:r>
            <a:r>
              <a:rPr lang="en-US" sz="1600" dirty="0" smtClean="0"/>
              <a:t>		London College </a:t>
            </a:r>
            <a:r>
              <a:rPr lang="en-US" sz="1600" dirty="0"/>
              <a:t>of Fashion; </a:t>
            </a:r>
            <a:r>
              <a:rPr lang="en-US" sz="1600" dirty="0" smtClean="0"/>
              <a:t>				</a:t>
            </a:r>
            <a:r>
              <a:rPr lang="en-US" sz="1600" dirty="0" err="1" smtClean="0"/>
              <a:t>Camberwell</a:t>
            </a:r>
            <a:r>
              <a:rPr lang="en-US" sz="1600" dirty="0" smtClean="0"/>
              <a:t>, </a:t>
            </a:r>
            <a:r>
              <a:rPr lang="en-US" sz="1600" dirty="0"/>
              <a:t>Chelsea, </a:t>
            </a:r>
            <a:r>
              <a:rPr lang="en-US" sz="1600" dirty="0" smtClean="0"/>
              <a:t>and </a:t>
            </a:r>
            <a:r>
              <a:rPr lang="en-US" sz="1600" dirty="0"/>
              <a:t>Wimbledon </a:t>
            </a:r>
            <a:r>
              <a:rPr lang="en-US" sz="1600" dirty="0" smtClean="0"/>
              <a:t>		Colleges </a:t>
            </a:r>
            <a:r>
              <a:rPr lang="en-US" sz="1600" dirty="0"/>
              <a:t>of </a:t>
            </a:r>
            <a:r>
              <a:rPr lang="en-US" sz="1600" dirty="0" smtClean="0"/>
              <a:t>Arts</a:t>
            </a:r>
            <a:endParaRPr lang="en-US" sz="1600" dirty="0"/>
          </a:p>
          <a:p>
            <a:pPr marL="342900" indent="-342900">
              <a:buFont typeface="Arial"/>
              <a:buChar char="•"/>
            </a:pPr>
            <a:r>
              <a:rPr lang="en-US" dirty="0"/>
              <a:t>Top 30 UK research </a:t>
            </a:r>
            <a:r>
              <a:rPr lang="en-US" dirty="0" smtClean="0"/>
              <a:t>institutions </a:t>
            </a:r>
            <a:r>
              <a:rPr lang="en-US" dirty="0"/>
              <a:t>for the quality of research submitted in the REF </a:t>
            </a:r>
            <a:r>
              <a:rPr lang="en-US" dirty="0" smtClean="0"/>
              <a:t>2014 </a:t>
            </a:r>
          </a:p>
          <a:p>
            <a:pPr marL="342900" indent="-342900">
              <a:buFont typeface="Arial"/>
              <a:buChar char="•"/>
            </a:pPr>
            <a:r>
              <a:rPr lang="en-GB" dirty="0"/>
              <a:t>Theory and practice-based research</a:t>
            </a:r>
            <a:br>
              <a:rPr lang="en-GB" dirty="0"/>
            </a:br>
            <a:endParaRPr lang="en-GB" dirty="0"/>
          </a:p>
          <a:p>
            <a:pPr marL="342900" indent="-342900">
              <a:buFont typeface="Arial"/>
              <a:buChar char="•"/>
            </a:pP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About UAL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1000" dirty="0"/>
              <a:t> </a:t>
            </a:r>
            <a:r>
              <a:rPr lang="en-GB" sz="1000" dirty="0">
                <a:hlinkClick r:id="rId3"/>
              </a:rPr>
              <a:t>http://ualresearchonline.arts.ac.uk/7935</a:t>
            </a:r>
            <a:r>
              <a:rPr lang="en-GB" sz="1000" dirty="0" smtClean="0">
                <a:hlinkClick r:id="rId3"/>
              </a:rPr>
              <a:t>/</a:t>
            </a:r>
            <a:r>
              <a:rPr lang="en-GB" sz="1000" dirty="0" smtClean="0"/>
              <a:t> (Deborah Cherry. Maud </a:t>
            </a:r>
            <a:r>
              <a:rPr lang="en-GB" sz="1000" dirty="0" err="1" smtClean="0"/>
              <a:t>Sulter</a:t>
            </a:r>
            <a:r>
              <a:rPr lang="en-GB" sz="1000" dirty="0" smtClean="0"/>
              <a:t>, exhibition, 2015.)</a:t>
            </a:r>
            <a:endParaRPr lang="en-GB" sz="1000" dirty="0"/>
          </a:p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3670" y="1530001"/>
            <a:ext cx="3332861" cy="3101820"/>
          </a:xfrm>
        </p:spPr>
      </p:pic>
    </p:spTree>
    <p:extLst>
      <p:ext uri="{BB962C8B-B14F-4D97-AF65-F5344CB8AC3E}">
        <p14:creationId xmlns:p14="http://schemas.microsoft.com/office/powerpoint/2010/main" val="255199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6720" y="1547092"/>
            <a:ext cx="4545874" cy="450849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Research </a:t>
            </a:r>
            <a:r>
              <a:rPr lang="en-GB" dirty="0"/>
              <a:t>outputs</a:t>
            </a:r>
          </a:p>
          <a:p>
            <a:pPr marL="457200" lvl="1" indent="0">
              <a:buNone/>
            </a:pPr>
            <a:r>
              <a:rPr lang="en-GB" dirty="0" smtClean="0"/>
              <a:t> 	The </a:t>
            </a:r>
            <a:r>
              <a:rPr lang="en-GB" dirty="0"/>
              <a:t>Kultur </a:t>
            </a:r>
            <a:r>
              <a:rPr lang="en-GB" dirty="0" smtClean="0"/>
              <a:t>project</a:t>
            </a:r>
            <a:br>
              <a:rPr lang="en-GB" dirty="0" smtClean="0"/>
            </a:br>
            <a:endParaRPr lang="en-GB" dirty="0"/>
          </a:p>
          <a:p>
            <a:pPr marL="342900" indent="-342900">
              <a:buFont typeface="Arial"/>
              <a:buChar char="•"/>
            </a:pPr>
            <a:r>
              <a:rPr lang="en-GB" dirty="0"/>
              <a:t>Research data</a:t>
            </a:r>
          </a:p>
          <a:p>
            <a:pPr marL="457200" lvl="1" indent="0">
              <a:buNone/>
            </a:pPr>
            <a:r>
              <a:rPr lang="en-GB" dirty="0" smtClean="0"/>
              <a:t>	The </a:t>
            </a:r>
            <a:r>
              <a:rPr lang="en-GB" dirty="0"/>
              <a:t>Kaptur project</a:t>
            </a:r>
          </a:p>
          <a:p>
            <a:pPr marL="457200" lvl="1" indent="0">
              <a:buNone/>
            </a:pPr>
            <a:r>
              <a:rPr lang="en-GB" dirty="0" smtClean="0"/>
              <a:t>	DCC </a:t>
            </a:r>
            <a:r>
              <a:rPr lang="en-GB" dirty="0"/>
              <a:t>institutional </a:t>
            </a:r>
            <a:r>
              <a:rPr lang="en-GB" dirty="0" smtClean="0"/>
              <a:t>engagement</a:t>
            </a:r>
            <a:br>
              <a:rPr lang="en-GB" dirty="0" smtClean="0"/>
            </a:br>
            <a:endParaRPr lang="en-GB" dirty="0"/>
          </a:p>
          <a:p>
            <a:pPr marL="342900" indent="-342900">
              <a:buFont typeface="Arial"/>
              <a:buChar char="•"/>
            </a:pPr>
            <a:r>
              <a:rPr lang="en-GB" dirty="0" smtClean="0"/>
              <a:t>Scholarly communications infrastructure</a:t>
            </a:r>
            <a:endParaRPr lang="en-GB" dirty="0"/>
          </a:p>
          <a:p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…RDM in the arts?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1000" dirty="0">
                <a:hlinkClick r:id="rId3"/>
              </a:rPr>
              <a:t>http://ualresearchonline.arts.ac.uk/9522/</a:t>
            </a:r>
            <a:r>
              <a:rPr lang="en-GB" sz="1000" dirty="0"/>
              <a:t> (Lucy &amp; Jorge </a:t>
            </a:r>
            <a:r>
              <a:rPr lang="en-GB" sz="1000" dirty="0" err="1"/>
              <a:t>Orta</a:t>
            </a:r>
            <a:r>
              <a:rPr lang="en-GB" sz="1000" dirty="0"/>
              <a:t>) </a:t>
            </a:r>
            <a:r>
              <a:rPr lang="en-GB" sz="1000" dirty="0" smtClean="0"/>
              <a:t/>
            </a:r>
            <a:br>
              <a:rPr lang="en-GB" sz="1000" dirty="0" smtClean="0"/>
            </a:br>
            <a:r>
              <a:rPr lang="en-GB" sz="1000" dirty="0" smtClean="0">
                <a:hlinkClick r:id="rId4"/>
              </a:rPr>
              <a:t>http</a:t>
            </a:r>
            <a:r>
              <a:rPr lang="en-GB" sz="1000" dirty="0">
                <a:hlinkClick r:id="rId4"/>
              </a:rPr>
              <a:t>://ualresearchonline.arts.ac.uk/5130</a:t>
            </a:r>
            <a:r>
              <a:rPr lang="en-GB" sz="1000" dirty="0" smtClean="0">
                <a:hlinkClick r:id="rId4"/>
              </a:rPr>
              <a:t>/</a:t>
            </a:r>
            <a:r>
              <a:rPr lang="en-GB" sz="1000" dirty="0" smtClean="0"/>
              <a:t> (Closer, photographs by Stuart Griffiths)</a:t>
            </a:r>
            <a:endParaRPr lang="en-GB" sz="1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1" y="1149532"/>
            <a:ext cx="2844800" cy="238614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4467" y="3853534"/>
            <a:ext cx="2881534" cy="1923424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2"/>
          </p:nvPr>
        </p:nvSpPr>
        <p:spPr>
          <a:xfrm>
            <a:off x="5754466" y="3853534"/>
            <a:ext cx="2856333" cy="2184963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260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RDM Policy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4"/>
          </p:nvPr>
        </p:nvSpPr>
        <p:spPr>
          <a:xfrm>
            <a:off x="402873" y="1319914"/>
            <a:ext cx="8099486" cy="4507200"/>
          </a:xfrm>
        </p:spPr>
        <p:txBody>
          <a:bodyPr>
            <a:normAutofit/>
          </a:bodyPr>
          <a:lstStyle/>
          <a:p>
            <a:endParaRPr lang="en-US" b="0" dirty="0" smtClean="0"/>
          </a:p>
          <a:p>
            <a:pPr marL="342900" indent="-342900">
              <a:buFont typeface="Arial"/>
              <a:buChar char="•"/>
            </a:pPr>
            <a:r>
              <a:rPr lang="en-US" b="0" dirty="0" smtClean="0"/>
              <a:t>RCUK Seven common principles</a:t>
            </a:r>
            <a:br>
              <a:rPr lang="en-US" b="0" dirty="0" smtClean="0"/>
            </a:br>
            <a:endParaRPr lang="en-US" b="0" dirty="0" smtClean="0"/>
          </a:p>
          <a:p>
            <a:pPr marL="342900" indent="-342900">
              <a:buFont typeface="Arial"/>
              <a:buChar char="•"/>
            </a:pPr>
            <a:r>
              <a:rPr lang="en-US" b="0" dirty="0" smtClean="0"/>
              <a:t>Aims and Principles of good RDM</a:t>
            </a:r>
            <a:br>
              <a:rPr lang="en-US" b="0" dirty="0" smtClean="0"/>
            </a:br>
            <a:endParaRPr lang="en-US" b="0" dirty="0" smtClean="0"/>
          </a:p>
          <a:p>
            <a:pPr marL="342900" indent="-342900">
              <a:buFont typeface="Arial"/>
              <a:buChar char="•"/>
            </a:pPr>
            <a:r>
              <a:rPr lang="en-US" b="0" dirty="0" smtClean="0"/>
              <a:t>Roles and responsibilities</a:t>
            </a:r>
            <a:endParaRPr lang="en-US" b="0" dirty="0"/>
          </a:p>
          <a:p>
            <a:endParaRPr lang="en-US" b="0" dirty="0"/>
          </a:p>
          <a:p>
            <a:pPr marL="342900" indent="-342900">
              <a:buFont typeface="Arial"/>
              <a:buChar char="•"/>
            </a:pPr>
            <a:r>
              <a:rPr lang="en-US" b="0" dirty="0" smtClean="0"/>
              <a:t>Appendix A: Workflows</a:t>
            </a:r>
          </a:p>
          <a:p>
            <a:endParaRPr lang="en-US" b="0" dirty="0" smtClean="0"/>
          </a:p>
          <a:p>
            <a:pPr marL="342900" indent="-342900">
              <a:buFont typeface="Arial"/>
              <a:buChar char="•"/>
            </a:pPr>
            <a:r>
              <a:rPr lang="en-US" b="0" dirty="0" smtClean="0"/>
              <a:t>Scope:</a:t>
            </a:r>
            <a:endParaRPr lang="en-US" b="0" dirty="0"/>
          </a:p>
          <a:p>
            <a:pPr marL="342900" indent="-342900">
              <a:buFont typeface="Arial"/>
              <a:buChar char="•"/>
            </a:pPr>
            <a:endParaRPr lang="en-US" b="0" dirty="0" smtClean="0"/>
          </a:p>
          <a:p>
            <a:r>
              <a:rPr lang="en-US" sz="1400" b="0" dirty="0" smtClean="0"/>
              <a:t>Generally, research data can be considered anything created, </a:t>
            </a:r>
          </a:p>
          <a:p>
            <a:r>
              <a:rPr lang="en-US" sz="1400" b="0" dirty="0" smtClean="0"/>
              <a:t>captured or collected as an output of funded research </a:t>
            </a:r>
            <a:r>
              <a:rPr lang="en-US" sz="1400" b="0" dirty="0" smtClean="0"/>
              <a:t>work</a:t>
            </a:r>
            <a:endParaRPr lang="en-US" sz="1400" b="0" dirty="0"/>
          </a:p>
          <a:p>
            <a:r>
              <a:rPr lang="en-US" sz="1400" b="0" i="1" dirty="0"/>
              <a:t>i</a:t>
            </a:r>
            <a:r>
              <a:rPr lang="en-US" sz="1400" b="0" i="1" dirty="0" smtClean="0"/>
              <a:t>n its original state.</a:t>
            </a:r>
            <a:endParaRPr lang="en-US" b="0" i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1000" dirty="0">
                <a:hlinkClick r:id="rId3"/>
              </a:rPr>
              <a:t>http://ualresearchonline.arts.ac.uk/10758/</a:t>
            </a:r>
            <a:r>
              <a:rPr lang="en-GB" sz="1000" dirty="0"/>
              <a:t> (Richard Firth sketching on an </a:t>
            </a:r>
            <a:r>
              <a:rPr lang="en-GB" sz="1000" dirty="0" err="1"/>
              <a:t>ipad</a:t>
            </a:r>
            <a:r>
              <a:rPr lang="en-GB" sz="1000" dirty="0"/>
              <a:t>) 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6994" y="1530000"/>
            <a:ext cx="2994182" cy="4087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86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Funder  requirements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1383" y="2090057"/>
            <a:ext cx="5391150" cy="3724275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92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5-05-11 at 16.31.1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00" y="0"/>
            <a:ext cx="83129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92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management planning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GB" b="0" dirty="0" smtClean="0"/>
              <a:t>Established workflow as part of Data Management Policy</a:t>
            </a:r>
          </a:p>
          <a:p>
            <a:pPr marL="342900" indent="-342900">
              <a:buFont typeface="Arial"/>
              <a:buChar char="•"/>
            </a:pPr>
            <a:endParaRPr lang="en-GB" b="0" dirty="0"/>
          </a:p>
          <a:p>
            <a:pPr marL="342900" indent="-342900">
              <a:buFont typeface="Arial"/>
              <a:buChar char="•"/>
            </a:pPr>
            <a:r>
              <a:rPr lang="en-GB" b="0" dirty="0" smtClean="0"/>
              <a:t>Workflow covers, pre-award, post-award and post-project stages</a:t>
            </a:r>
          </a:p>
          <a:p>
            <a:pPr marL="342900" indent="-342900">
              <a:buFont typeface="Arial"/>
              <a:buChar char="•"/>
            </a:pPr>
            <a:endParaRPr lang="en-GB" b="0" dirty="0" smtClean="0"/>
          </a:p>
          <a:p>
            <a:pPr marL="342900" indent="-342900">
              <a:buFont typeface="Arial"/>
              <a:buChar char="•"/>
            </a:pPr>
            <a:r>
              <a:rPr lang="en-GB" b="0" dirty="0" smtClean="0"/>
              <a:t>Bespoke </a:t>
            </a:r>
            <a:r>
              <a:rPr lang="en-GB" b="0" dirty="0"/>
              <a:t>support </a:t>
            </a:r>
            <a:r>
              <a:rPr lang="en-GB" b="0" dirty="0" smtClean="0"/>
              <a:t>for each application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06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of Practice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b="0" dirty="0"/>
              <a:t>Share and disseminate expertise and skills between colleagues across a whole range of subject and professional disciplines</a:t>
            </a:r>
          </a:p>
          <a:p>
            <a:pPr marL="342900" indent="-342900">
              <a:buFont typeface="Arial"/>
              <a:buChar char="•"/>
            </a:pPr>
            <a:endParaRPr lang="en-US" b="0" dirty="0" smtClean="0"/>
          </a:p>
          <a:p>
            <a:pPr marL="342900" indent="-342900">
              <a:buFont typeface="Arial"/>
              <a:buChar char="•"/>
            </a:pPr>
            <a:r>
              <a:rPr lang="en-US" b="0" dirty="0" smtClean="0"/>
              <a:t>Introduction </a:t>
            </a:r>
            <a:r>
              <a:rPr lang="en-US" b="0" dirty="0"/>
              <a:t>to data </a:t>
            </a:r>
            <a:r>
              <a:rPr lang="en-US" b="0" dirty="0" smtClean="0"/>
              <a:t>management</a:t>
            </a:r>
          </a:p>
          <a:p>
            <a:pPr marL="342900" indent="-342900">
              <a:buFont typeface="Arial"/>
              <a:buChar char="•"/>
            </a:pPr>
            <a:endParaRPr lang="en-US" b="0" dirty="0"/>
          </a:p>
          <a:p>
            <a:pPr marL="342900" indent="-342900">
              <a:buFont typeface="Arial"/>
              <a:buChar char="•"/>
            </a:pPr>
            <a:r>
              <a:rPr lang="en-US" b="0" dirty="0"/>
              <a:t>Case </a:t>
            </a:r>
            <a:r>
              <a:rPr lang="en-US" b="0" dirty="0" smtClean="0"/>
              <a:t>studies</a:t>
            </a:r>
            <a:endParaRPr lang="en-US" b="0" dirty="0"/>
          </a:p>
          <a:p>
            <a:pPr marL="342900" indent="-342900">
              <a:buFont typeface="Arial"/>
              <a:buChar char="•"/>
            </a:pPr>
            <a:endParaRPr lang="en-US" b="0" dirty="0" smtClean="0"/>
          </a:p>
          <a:p>
            <a:pPr marL="342900" indent="-342900">
              <a:buFont typeface="Arial"/>
              <a:buChar char="•"/>
            </a:pPr>
            <a:r>
              <a:rPr lang="en-US" b="0" dirty="0" smtClean="0"/>
              <a:t>Metadata discovery</a:t>
            </a:r>
            <a:endParaRPr lang="en-US" b="0" dirty="0"/>
          </a:p>
          <a:p>
            <a:pPr marL="342900" indent="-342900">
              <a:buFont typeface="Arial"/>
              <a:buChar char="•"/>
            </a:pPr>
            <a:endParaRPr lang="en-US" b="0" dirty="0" smtClean="0"/>
          </a:p>
          <a:p>
            <a:pPr marL="342900" indent="-342900">
              <a:buFont typeface="Arial"/>
              <a:buChar char="•"/>
            </a:pPr>
            <a:r>
              <a:rPr lang="en-US" b="0" dirty="0" smtClean="0"/>
              <a:t>File formats</a:t>
            </a: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2075" y="3284984"/>
            <a:ext cx="3899925" cy="2924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3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we’ve done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4"/>
          </p:nvPr>
        </p:nvSpPr>
        <p:spPr>
          <a:xfrm>
            <a:off x="557349" y="1544990"/>
            <a:ext cx="8064651" cy="4507200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b="0" dirty="0" smtClean="0"/>
              <a:t>Research and exploration of </a:t>
            </a:r>
            <a:br>
              <a:rPr lang="en-US" b="0" dirty="0" smtClean="0"/>
            </a:br>
            <a:r>
              <a:rPr lang="en-US" b="0" dirty="0" smtClean="0"/>
              <a:t>arts research data management </a:t>
            </a:r>
          </a:p>
          <a:p>
            <a:endParaRPr lang="en-US" b="0" dirty="0"/>
          </a:p>
          <a:p>
            <a:pPr marL="342900" indent="-342900">
              <a:buFont typeface="Arial"/>
              <a:buChar char="•"/>
            </a:pPr>
            <a:r>
              <a:rPr lang="en-US" b="0" dirty="0" smtClean="0"/>
              <a:t>UAL Research Data Management</a:t>
            </a:r>
          </a:p>
          <a:p>
            <a:r>
              <a:rPr lang="en-US" b="0" dirty="0"/>
              <a:t> </a:t>
            </a:r>
            <a:r>
              <a:rPr lang="en-US" b="0" dirty="0" smtClean="0"/>
              <a:t>    Policy</a:t>
            </a:r>
          </a:p>
          <a:p>
            <a:endParaRPr lang="en-US" b="0" dirty="0" smtClean="0"/>
          </a:p>
          <a:p>
            <a:pPr marL="342900" indent="-342900">
              <a:buFont typeface="Arial"/>
              <a:buChar char="•"/>
            </a:pPr>
            <a:r>
              <a:rPr lang="en-US" b="0" dirty="0" smtClean="0"/>
              <a:t>UAL Data </a:t>
            </a:r>
            <a:r>
              <a:rPr lang="en-US" b="0" dirty="0"/>
              <a:t>R</a:t>
            </a:r>
            <a:r>
              <a:rPr lang="en-US" b="0" dirty="0" smtClean="0"/>
              <a:t>epository</a:t>
            </a:r>
          </a:p>
          <a:p>
            <a:pPr marL="342900" indent="-342900">
              <a:buFont typeface="Arial"/>
              <a:buChar char="•"/>
            </a:pPr>
            <a:endParaRPr lang="en-US" b="0" dirty="0" smtClean="0"/>
          </a:p>
          <a:p>
            <a:pPr marL="342900" indent="-342900">
              <a:buFont typeface="Arial"/>
              <a:buChar char="•"/>
            </a:pPr>
            <a:r>
              <a:rPr lang="en-US" b="0" dirty="0" smtClean="0"/>
              <a:t>Data management planning</a:t>
            </a:r>
          </a:p>
          <a:p>
            <a:pPr marL="342900" indent="-342900">
              <a:buFont typeface="Arial"/>
              <a:buChar char="•"/>
            </a:pPr>
            <a:endParaRPr lang="en-US" b="0" dirty="0" smtClean="0"/>
          </a:p>
          <a:p>
            <a:pPr marL="342900" indent="-342900">
              <a:buFont typeface="Arial"/>
              <a:buChar char="•"/>
            </a:pP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hlinkClick r:id="rId3"/>
              </a:rPr>
              <a:t>http://ualresearchonline.arts.ac.uk/10760/</a:t>
            </a:r>
            <a:r>
              <a:rPr lang="en-GB" dirty="0"/>
              <a:t> (student design for eco fuel Africa packaging)</a:t>
            </a:r>
          </a:p>
          <a:p>
            <a:endParaRPr lang="en-GB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0011" y="1654629"/>
            <a:ext cx="3483686" cy="2795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35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AL">
  <a:themeElements>
    <a:clrScheme name="UAL - Master Theme Colours">
      <a:dk1>
        <a:srgbClr val="000000"/>
      </a:dk1>
      <a:lt1>
        <a:sysClr val="window" lastClr="FFFFFF"/>
      </a:lt1>
      <a:dk2>
        <a:srgbClr val="A7A9AC"/>
      </a:dk2>
      <a:lt2>
        <a:srgbClr val="D6D6D4"/>
      </a:lt2>
      <a:accent1>
        <a:srgbClr val="53BEE3"/>
      </a:accent1>
      <a:accent2>
        <a:srgbClr val="977C9E"/>
      </a:accent2>
      <a:accent3>
        <a:srgbClr val="1FAE7E"/>
      </a:accent3>
      <a:accent4>
        <a:srgbClr val="EF4123"/>
      </a:accent4>
      <a:accent5>
        <a:srgbClr val="FFCB05"/>
      </a:accent5>
      <a:accent6>
        <a:srgbClr val="D3E27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UAL.potx</Template>
  <TotalTime>798</TotalTime>
  <Words>212</Words>
  <Application>Microsoft Office PowerPoint</Application>
  <PresentationFormat>On-screen Show (4:3)</PresentationFormat>
  <Paragraphs>83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UAL</vt:lpstr>
      <vt:lpstr>Office Theme</vt:lpstr>
      <vt:lpstr>Research data management at UAL</vt:lpstr>
      <vt:lpstr>About UAL</vt:lpstr>
      <vt:lpstr>…RDM in the arts?</vt:lpstr>
      <vt:lpstr>RDM Policy</vt:lpstr>
      <vt:lpstr>Funder  requirements</vt:lpstr>
      <vt:lpstr>PowerPoint Presentation</vt:lpstr>
      <vt:lpstr>Data management planning</vt:lpstr>
      <vt:lpstr>Community of Practice</vt:lpstr>
      <vt:lpstr>What we’ve done</vt:lpstr>
      <vt:lpstr>Challenges of practice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UAL Presentation</dc:title>
  <dc:subject/>
  <dc:creator>SIL</dc:creator>
  <cp:keywords/>
  <dc:description/>
  <cp:lastModifiedBy>Jess Crilly</cp:lastModifiedBy>
  <cp:revision>92</cp:revision>
  <cp:lastPrinted>2017-03-16T19:53:38Z</cp:lastPrinted>
  <dcterms:created xsi:type="dcterms:W3CDTF">2013-06-14T09:58:01Z</dcterms:created>
  <dcterms:modified xsi:type="dcterms:W3CDTF">2017-03-20T08:21:40Z</dcterms:modified>
  <cp:category/>
</cp:coreProperties>
</file>